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2"/>
  </p:sldMasterIdLst>
  <p:notesMasterIdLst>
    <p:notesMasterId r:id="rId24"/>
  </p:notesMasterIdLst>
  <p:handoutMasterIdLst>
    <p:handoutMasterId r:id="rId25"/>
  </p:handoutMasterIdLst>
  <p:sldIdLst>
    <p:sldId id="256" r:id="rId3"/>
    <p:sldId id="258" r:id="rId4"/>
    <p:sldId id="268" r:id="rId5"/>
    <p:sldId id="269" r:id="rId6"/>
    <p:sldId id="271" r:id="rId7"/>
    <p:sldId id="260" r:id="rId8"/>
    <p:sldId id="261" r:id="rId9"/>
    <p:sldId id="263" r:id="rId10"/>
    <p:sldId id="267" r:id="rId11"/>
    <p:sldId id="272" r:id="rId12"/>
    <p:sldId id="273" r:id="rId13"/>
    <p:sldId id="274" r:id="rId14"/>
    <p:sldId id="275" r:id="rId15"/>
    <p:sldId id="276" r:id="rId16"/>
    <p:sldId id="278" r:id="rId17"/>
    <p:sldId id="279" r:id="rId18"/>
    <p:sldId id="280" r:id="rId19"/>
    <p:sldId id="281" r:id="rId20"/>
    <p:sldId id="282" r:id="rId21"/>
    <p:sldId id="283" r:id="rId22"/>
    <p:sldId id="284" r:id="rId23"/>
  </p:sldIdLst>
  <p:sldSz cx="12188825" cy="6858000"/>
  <p:notesSz cx="6858000" cy="9144000"/>
  <p:embeddedFontLst>
    <p:embeddedFont>
      <p:font typeface="Constantia" pitchFamily="18" charset="0"/>
      <p:regular r:id="rId26"/>
      <p:bold r:id="rId27"/>
      <p:italic r:id="rId28"/>
      <p:boldItalic r:id="rId29"/>
    </p:embeddedFont>
    <p:embeddedFont>
      <p:font typeface="Corbel" pitchFamily="34" charset="0"/>
      <p:regular r:id="rId30"/>
      <p:bold r:id="rId31"/>
      <p:italic r:id="rId32"/>
      <p:boldItalic r:id="rId33"/>
    </p:embeddedFont>
  </p:embeddedFont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3"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6600"/>
    <a:srgbClr val="6699FF"/>
    <a:srgbClr val="003399"/>
    <a:srgbClr val="99CCFF"/>
    <a:srgbClr val="0000FF"/>
    <a:srgbClr val="EFA727"/>
    <a:srgbClr val="F99D2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9" autoAdjust="0"/>
    <p:restoredTop sz="94492" autoAdjust="0"/>
  </p:normalViewPr>
  <p:slideViewPr>
    <p:cSldViewPr>
      <p:cViewPr>
        <p:scale>
          <a:sx n="70" d="100"/>
          <a:sy n="70" d="100"/>
        </p:scale>
        <p:origin x="-1440" y="-94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hyperlink" Target="http://www.wwnorton.com/college/history/ralph/workbook/ralprs27c.htm"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ww.wwnorton.com/college/history/ralph/workbook/ralprs27c.ht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F5CD09-BC04-FA4A-A8F3-73240308B7C0}" type="doc">
      <dgm:prSet loTypeId="urn:microsoft.com/office/officeart/2005/8/layout/process4" loCatId="" qsTypeId="urn:microsoft.com/office/officeart/2005/8/quickstyle/simple5" qsCatId="simple" csTypeId="urn:microsoft.com/office/officeart/2005/8/colors/colorful2" csCatId="colorful" phldr="1"/>
      <dgm:spPr/>
      <dgm:t>
        <a:bodyPr/>
        <a:lstStyle/>
        <a:p>
          <a:endParaRPr lang="en-US"/>
        </a:p>
      </dgm:t>
    </dgm:pt>
    <dgm:pt modelId="{36730CB0-ABB2-1049-BE1B-177CDC8266C3}">
      <dgm:prSet/>
      <dgm:spPr/>
      <dgm:t>
        <a:bodyPr/>
        <a:lstStyle/>
        <a:p>
          <a:pPr rtl="0"/>
          <a:r>
            <a:rPr lang="en-US" dirty="0" smtClean="0"/>
            <a:t>The aftermath of the French Revolution was marked by the development of governments that were different and more varied than those which existed in the previous period</a:t>
          </a:r>
          <a:endParaRPr lang="en-US" dirty="0"/>
        </a:p>
      </dgm:t>
    </dgm:pt>
    <dgm:pt modelId="{FAF0ED12-0D2A-9645-AC24-1EF21E500772}" type="parTrans" cxnId="{5BC26402-4BC7-7040-9101-22A433A40114}">
      <dgm:prSet/>
      <dgm:spPr/>
      <dgm:t>
        <a:bodyPr/>
        <a:lstStyle/>
        <a:p>
          <a:endParaRPr lang="en-US"/>
        </a:p>
      </dgm:t>
    </dgm:pt>
    <dgm:pt modelId="{73F62B4F-5BB1-CE49-933B-954E1C5B509E}" type="sibTrans" cxnId="{5BC26402-4BC7-7040-9101-22A433A40114}">
      <dgm:prSet/>
      <dgm:spPr/>
      <dgm:t>
        <a:bodyPr/>
        <a:lstStyle/>
        <a:p>
          <a:endParaRPr lang="en-US"/>
        </a:p>
      </dgm:t>
    </dgm:pt>
    <dgm:pt modelId="{B8E144F6-482F-1C4E-BEED-78D7999184F4}">
      <dgm:prSet/>
      <dgm:spPr/>
      <dgm:t>
        <a:bodyPr/>
        <a:lstStyle/>
        <a:p>
          <a:pPr rtl="0"/>
          <a:r>
            <a:rPr lang="en-US" dirty="0" smtClean="0"/>
            <a:t>The Industrial Revolution was creating a new economic situation filled with uncertainty and complexity. Industrialization and industrial capitalism  created new social, political, and intellectual problems Europeans  faced at all levels.</a:t>
          </a:r>
        </a:p>
      </dgm:t>
    </dgm:pt>
    <dgm:pt modelId="{80DF56E2-E08D-5840-A662-FBEF07308C72}" type="parTrans" cxnId="{43864D99-3BFA-7D46-989A-2619A5094CE8}">
      <dgm:prSet/>
      <dgm:spPr/>
      <dgm:t>
        <a:bodyPr/>
        <a:lstStyle/>
        <a:p>
          <a:endParaRPr lang="en-US"/>
        </a:p>
      </dgm:t>
    </dgm:pt>
    <dgm:pt modelId="{EA0438F5-67AB-0040-AF76-05855BAC5F17}" type="sibTrans" cxnId="{43864D99-3BFA-7D46-989A-2619A5094CE8}">
      <dgm:prSet/>
      <dgm:spPr/>
      <dgm:t>
        <a:bodyPr/>
        <a:lstStyle/>
        <a:p>
          <a:endParaRPr lang="en-US"/>
        </a:p>
      </dgm:t>
    </dgm:pt>
    <dgm:pt modelId="{04C77E8B-A310-CE40-850D-C2F891769B56}">
      <dgm:prSet/>
      <dgm:spPr/>
      <dgm:t>
        <a:bodyPr/>
        <a:lstStyle/>
        <a:p>
          <a:pPr rtl="0"/>
          <a:r>
            <a:rPr lang="en-US" dirty="0" smtClean="0"/>
            <a:t>New Theories of Change– Romanticism, Conservatism, Liberalism</a:t>
          </a:r>
          <a:r>
            <a:rPr lang="en-US" dirty="0" smtClean="0">
              <a:sym typeface="Wingdings"/>
            </a:rPr>
            <a:t> </a:t>
          </a:r>
          <a:r>
            <a:rPr lang="en-US" dirty="0" smtClean="0"/>
            <a:t>Utilitarianism</a:t>
          </a:r>
        </a:p>
      </dgm:t>
    </dgm:pt>
    <dgm:pt modelId="{F1F5DAAE-1C6C-7744-8C7C-F12464E43EDD}" type="parTrans" cxnId="{AF7DFF2D-7EFA-A149-B4AB-432166C30E48}">
      <dgm:prSet/>
      <dgm:spPr/>
      <dgm:t>
        <a:bodyPr/>
        <a:lstStyle/>
        <a:p>
          <a:endParaRPr lang="en-US"/>
        </a:p>
      </dgm:t>
    </dgm:pt>
    <dgm:pt modelId="{9C7CE11D-E4BA-6141-B695-CBD915052A8B}" type="sibTrans" cxnId="{AF7DFF2D-7EFA-A149-B4AB-432166C30E48}">
      <dgm:prSet/>
      <dgm:spPr/>
      <dgm:t>
        <a:bodyPr/>
        <a:lstStyle/>
        <a:p>
          <a:endParaRPr lang="en-US"/>
        </a:p>
      </dgm:t>
    </dgm:pt>
    <dgm:pt modelId="{390F82C0-125C-9948-96A5-7E2CA9D60740}">
      <dgm:prSet/>
      <dgm:spPr/>
      <dgm:t>
        <a:bodyPr/>
        <a:lstStyle/>
        <a:p>
          <a:pPr rtl="0"/>
          <a:r>
            <a:rPr lang="en-US" dirty="0" smtClean="0"/>
            <a:t>The early 19</a:t>
          </a:r>
          <a:r>
            <a:rPr lang="en-US" baseline="30000" dirty="0" smtClean="0"/>
            <a:t>th</a:t>
          </a:r>
          <a:r>
            <a:rPr lang="en-US" dirty="0" smtClean="0"/>
            <a:t> century also faced a profound revolt, both philosophical and political, against traditional systems of thought</a:t>
          </a:r>
        </a:p>
      </dgm:t>
    </dgm:pt>
    <dgm:pt modelId="{CA7EE151-A3F6-414B-B297-A13B1B56EE05}" type="parTrans" cxnId="{7902D8C9-2473-D245-ABE7-C5445DACA14A}">
      <dgm:prSet/>
      <dgm:spPr/>
      <dgm:t>
        <a:bodyPr/>
        <a:lstStyle/>
        <a:p>
          <a:endParaRPr lang="en-US"/>
        </a:p>
      </dgm:t>
    </dgm:pt>
    <dgm:pt modelId="{820325E8-2CEB-564B-B275-0C0A0B151E50}" type="sibTrans" cxnId="{7902D8C9-2473-D245-ABE7-C5445DACA14A}">
      <dgm:prSet/>
      <dgm:spPr/>
      <dgm:t>
        <a:bodyPr/>
        <a:lstStyle/>
        <a:p>
          <a:endParaRPr lang="en-US"/>
        </a:p>
      </dgm:t>
    </dgm:pt>
    <dgm:pt modelId="{740502F9-CE75-B64B-A320-D681285D36EE}" type="pres">
      <dgm:prSet presAssocID="{37F5CD09-BC04-FA4A-A8F3-73240308B7C0}" presName="Name0" presStyleCnt="0">
        <dgm:presLayoutVars>
          <dgm:dir/>
          <dgm:animLvl val="lvl"/>
          <dgm:resizeHandles val="exact"/>
        </dgm:presLayoutVars>
      </dgm:prSet>
      <dgm:spPr/>
      <dgm:t>
        <a:bodyPr/>
        <a:lstStyle/>
        <a:p>
          <a:endParaRPr lang="en-US"/>
        </a:p>
      </dgm:t>
    </dgm:pt>
    <dgm:pt modelId="{6B99084B-3853-3943-96E4-4D9A876DBFE3}" type="pres">
      <dgm:prSet presAssocID="{04C77E8B-A310-CE40-850D-C2F891769B56}" presName="boxAndChildren" presStyleCnt="0"/>
      <dgm:spPr/>
      <dgm:t>
        <a:bodyPr/>
        <a:lstStyle/>
        <a:p>
          <a:endParaRPr lang="en-US"/>
        </a:p>
      </dgm:t>
    </dgm:pt>
    <dgm:pt modelId="{59168C6D-74EE-6E49-BE00-8F35AF00AF4D}" type="pres">
      <dgm:prSet presAssocID="{04C77E8B-A310-CE40-850D-C2F891769B56}" presName="parentTextBox" presStyleLbl="node1" presStyleIdx="0" presStyleCnt="4" custLinFactNeighborX="2290" custLinFactNeighborY="85"/>
      <dgm:spPr/>
      <dgm:t>
        <a:bodyPr/>
        <a:lstStyle/>
        <a:p>
          <a:endParaRPr lang="en-US"/>
        </a:p>
      </dgm:t>
    </dgm:pt>
    <dgm:pt modelId="{7D999519-8EDE-7A44-A254-95F7E00ADA99}" type="pres">
      <dgm:prSet presAssocID="{820325E8-2CEB-564B-B275-0C0A0B151E50}" presName="sp" presStyleCnt="0"/>
      <dgm:spPr/>
      <dgm:t>
        <a:bodyPr/>
        <a:lstStyle/>
        <a:p>
          <a:endParaRPr lang="en-US"/>
        </a:p>
      </dgm:t>
    </dgm:pt>
    <dgm:pt modelId="{787C55CF-D984-CE47-9CB6-F33CADA070EC}" type="pres">
      <dgm:prSet presAssocID="{390F82C0-125C-9948-96A5-7E2CA9D60740}" presName="arrowAndChildren" presStyleCnt="0"/>
      <dgm:spPr/>
      <dgm:t>
        <a:bodyPr/>
        <a:lstStyle/>
        <a:p>
          <a:endParaRPr lang="en-US"/>
        </a:p>
      </dgm:t>
    </dgm:pt>
    <dgm:pt modelId="{D51E86D7-A189-E24D-ADBC-D5550EE36476}" type="pres">
      <dgm:prSet presAssocID="{390F82C0-125C-9948-96A5-7E2CA9D60740}" presName="parentTextArrow" presStyleLbl="node1" presStyleIdx="1" presStyleCnt="4"/>
      <dgm:spPr/>
      <dgm:t>
        <a:bodyPr/>
        <a:lstStyle/>
        <a:p>
          <a:endParaRPr lang="en-US"/>
        </a:p>
      </dgm:t>
    </dgm:pt>
    <dgm:pt modelId="{D9510BF1-37CE-5F4C-AF12-AEF889AB0410}" type="pres">
      <dgm:prSet presAssocID="{EA0438F5-67AB-0040-AF76-05855BAC5F17}" presName="sp" presStyleCnt="0"/>
      <dgm:spPr/>
      <dgm:t>
        <a:bodyPr/>
        <a:lstStyle/>
        <a:p>
          <a:endParaRPr lang="en-US"/>
        </a:p>
      </dgm:t>
    </dgm:pt>
    <dgm:pt modelId="{0E267140-3CF8-6444-A098-256C65E1208C}" type="pres">
      <dgm:prSet presAssocID="{B8E144F6-482F-1C4E-BEED-78D7999184F4}" presName="arrowAndChildren" presStyleCnt="0"/>
      <dgm:spPr/>
      <dgm:t>
        <a:bodyPr/>
        <a:lstStyle/>
        <a:p>
          <a:endParaRPr lang="en-US"/>
        </a:p>
      </dgm:t>
    </dgm:pt>
    <dgm:pt modelId="{D04EC1F7-118C-6245-96B2-938F2564223F}" type="pres">
      <dgm:prSet presAssocID="{B8E144F6-482F-1C4E-BEED-78D7999184F4}" presName="parentTextArrow" presStyleLbl="node1" presStyleIdx="2" presStyleCnt="4" custScaleY="117806"/>
      <dgm:spPr/>
      <dgm:t>
        <a:bodyPr/>
        <a:lstStyle/>
        <a:p>
          <a:endParaRPr lang="en-US"/>
        </a:p>
      </dgm:t>
    </dgm:pt>
    <dgm:pt modelId="{5BB0DB0F-98F0-1145-8385-D7B051A25BB0}" type="pres">
      <dgm:prSet presAssocID="{73F62B4F-5BB1-CE49-933B-954E1C5B509E}" presName="sp" presStyleCnt="0"/>
      <dgm:spPr/>
      <dgm:t>
        <a:bodyPr/>
        <a:lstStyle/>
        <a:p>
          <a:endParaRPr lang="en-US"/>
        </a:p>
      </dgm:t>
    </dgm:pt>
    <dgm:pt modelId="{DF1E49A4-DFBA-5A43-9E1D-54B773440EA3}" type="pres">
      <dgm:prSet presAssocID="{36730CB0-ABB2-1049-BE1B-177CDC8266C3}" presName="arrowAndChildren" presStyleCnt="0"/>
      <dgm:spPr/>
      <dgm:t>
        <a:bodyPr/>
        <a:lstStyle/>
        <a:p>
          <a:endParaRPr lang="en-US"/>
        </a:p>
      </dgm:t>
    </dgm:pt>
    <dgm:pt modelId="{2E0F8986-1EA2-094A-BFBE-D0CF3D9D1B3F}" type="pres">
      <dgm:prSet presAssocID="{36730CB0-ABB2-1049-BE1B-177CDC8266C3}" presName="parentTextArrow" presStyleLbl="node1" presStyleIdx="3" presStyleCnt="4"/>
      <dgm:spPr/>
      <dgm:t>
        <a:bodyPr/>
        <a:lstStyle/>
        <a:p>
          <a:endParaRPr lang="en-US"/>
        </a:p>
      </dgm:t>
    </dgm:pt>
  </dgm:ptLst>
  <dgm:cxnLst>
    <dgm:cxn modelId="{56B54412-5039-4D4A-A17A-6B2052A9A5CF}" type="presOf" srcId="{390F82C0-125C-9948-96A5-7E2CA9D60740}" destId="{D51E86D7-A189-E24D-ADBC-D5550EE36476}" srcOrd="0" destOrd="0" presId="urn:microsoft.com/office/officeart/2005/8/layout/process4"/>
    <dgm:cxn modelId="{F4183852-4116-0045-B3A8-161D11471F75}" type="presOf" srcId="{36730CB0-ABB2-1049-BE1B-177CDC8266C3}" destId="{2E0F8986-1EA2-094A-BFBE-D0CF3D9D1B3F}" srcOrd="0" destOrd="0" presId="urn:microsoft.com/office/officeart/2005/8/layout/process4"/>
    <dgm:cxn modelId="{AF7DFF2D-7EFA-A149-B4AB-432166C30E48}" srcId="{37F5CD09-BC04-FA4A-A8F3-73240308B7C0}" destId="{04C77E8B-A310-CE40-850D-C2F891769B56}" srcOrd="3" destOrd="0" parTransId="{F1F5DAAE-1C6C-7744-8C7C-F12464E43EDD}" sibTransId="{9C7CE11D-E4BA-6141-B695-CBD915052A8B}"/>
    <dgm:cxn modelId="{7902D8C9-2473-D245-ABE7-C5445DACA14A}" srcId="{37F5CD09-BC04-FA4A-A8F3-73240308B7C0}" destId="{390F82C0-125C-9948-96A5-7E2CA9D60740}" srcOrd="2" destOrd="0" parTransId="{CA7EE151-A3F6-414B-B297-A13B1B56EE05}" sibTransId="{820325E8-2CEB-564B-B275-0C0A0B151E50}"/>
    <dgm:cxn modelId="{EDEA2717-9250-A74C-B5CC-B080B9DCAD8A}" type="presOf" srcId="{B8E144F6-482F-1C4E-BEED-78D7999184F4}" destId="{D04EC1F7-118C-6245-96B2-938F2564223F}" srcOrd="0" destOrd="0" presId="urn:microsoft.com/office/officeart/2005/8/layout/process4"/>
    <dgm:cxn modelId="{F766E8F8-D1EC-7E47-BD61-C987D9457B25}" type="presOf" srcId="{04C77E8B-A310-CE40-850D-C2F891769B56}" destId="{59168C6D-74EE-6E49-BE00-8F35AF00AF4D}" srcOrd="0" destOrd="0" presId="urn:microsoft.com/office/officeart/2005/8/layout/process4"/>
    <dgm:cxn modelId="{5BC26402-4BC7-7040-9101-22A433A40114}" srcId="{37F5CD09-BC04-FA4A-A8F3-73240308B7C0}" destId="{36730CB0-ABB2-1049-BE1B-177CDC8266C3}" srcOrd="0" destOrd="0" parTransId="{FAF0ED12-0D2A-9645-AC24-1EF21E500772}" sibTransId="{73F62B4F-5BB1-CE49-933B-954E1C5B509E}"/>
    <dgm:cxn modelId="{5A108CC7-3164-104D-B779-4EF7CD5236F0}" type="presOf" srcId="{37F5CD09-BC04-FA4A-A8F3-73240308B7C0}" destId="{740502F9-CE75-B64B-A320-D681285D36EE}" srcOrd="0" destOrd="0" presId="urn:microsoft.com/office/officeart/2005/8/layout/process4"/>
    <dgm:cxn modelId="{43864D99-3BFA-7D46-989A-2619A5094CE8}" srcId="{37F5CD09-BC04-FA4A-A8F3-73240308B7C0}" destId="{B8E144F6-482F-1C4E-BEED-78D7999184F4}" srcOrd="1" destOrd="0" parTransId="{80DF56E2-E08D-5840-A662-FBEF07308C72}" sibTransId="{EA0438F5-67AB-0040-AF76-05855BAC5F17}"/>
    <dgm:cxn modelId="{3EC756C5-0605-FF45-B66C-B4C2F3FF0306}" type="presParOf" srcId="{740502F9-CE75-B64B-A320-D681285D36EE}" destId="{6B99084B-3853-3943-96E4-4D9A876DBFE3}" srcOrd="0" destOrd="0" presId="urn:microsoft.com/office/officeart/2005/8/layout/process4"/>
    <dgm:cxn modelId="{D1AB6CE6-CCED-F543-9F34-EA3184D50E1C}" type="presParOf" srcId="{6B99084B-3853-3943-96E4-4D9A876DBFE3}" destId="{59168C6D-74EE-6E49-BE00-8F35AF00AF4D}" srcOrd="0" destOrd="0" presId="urn:microsoft.com/office/officeart/2005/8/layout/process4"/>
    <dgm:cxn modelId="{BBCB3849-243C-EF4B-91A0-7A3DDC3B8521}" type="presParOf" srcId="{740502F9-CE75-B64B-A320-D681285D36EE}" destId="{7D999519-8EDE-7A44-A254-95F7E00ADA99}" srcOrd="1" destOrd="0" presId="urn:microsoft.com/office/officeart/2005/8/layout/process4"/>
    <dgm:cxn modelId="{847EA807-655C-234B-9C8A-6070211C19E6}" type="presParOf" srcId="{740502F9-CE75-B64B-A320-D681285D36EE}" destId="{787C55CF-D984-CE47-9CB6-F33CADA070EC}" srcOrd="2" destOrd="0" presId="urn:microsoft.com/office/officeart/2005/8/layout/process4"/>
    <dgm:cxn modelId="{08A6458F-A109-884F-9818-E0E0A43877AC}" type="presParOf" srcId="{787C55CF-D984-CE47-9CB6-F33CADA070EC}" destId="{D51E86D7-A189-E24D-ADBC-D5550EE36476}" srcOrd="0" destOrd="0" presId="urn:microsoft.com/office/officeart/2005/8/layout/process4"/>
    <dgm:cxn modelId="{097ECA9D-0767-F94D-B92B-51D398CA994B}" type="presParOf" srcId="{740502F9-CE75-B64B-A320-D681285D36EE}" destId="{D9510BF1-37CE-5F4C-AF12-AEF889AB0410}" srcOrd="3" destOrd="0" presId="urn:microsoft.com/office/officeart/2005/8/layout/process4"/>
    <dgm:cxn modelId="{E8CB7DEF-7744-8C47-90AA-F3D64032E74A}" type="presParOf" srcId="{740502F9-CE75-B64B-A320-D681285D36EE}" destId="{0E267140-3CF8-6444-A098-256C65E1208C}" srcOrd="4" destOrd="0" presId="urn:microsoft.com/office/officeart/2005/8/layout/process4"/>
    <dgm:cxn modelId="{9DA165A3-2724-AF47-8C6E-9EB22953B934}" type="presParOf" srcId="{0E267140-3CF8-6444-A098-256C65E1208C}" destId="{D04EC1F7-118C-6245-96B2-938F2564223F}" srcOrd="0" destOrd="0" presId="urn:microsoft.com/office/officeart/2005/8/layout/process4"/>
    <dgm:cxn modelId="{82C8C255-6903-2249-914D-218468A85147}" type="presParOf" srcId="{740502F9-CE75-B64B-A320-D681285D36EE}" destId="{5BB0DB0F-98F0-1145-8385-D7B051A25BB0}" srcOrd="5" destOrd="0" presId="urn:microsoft.com/office/officeart/2005/8/layout/process4"/>
    <dgm:cxn modelId="{3784C462-BFB6-C04C-A8B2-99AC62704657}" type="presParOf" srcId="{740502F9-CE75-B64B-A320-D681285D36EE}" destId="{DF1E49A4-DFBA-5A43-9E1D-54B773440EA3}" srcOrd="6" destOrd="0" presId="urn:microsoft.com/office/officeart/2005/8/layout/process4"/>
    <dgm:cxn modelId="{7834C490-D330-1740-ADEF-270FD4A95772}" type="presParOf" srcId="{DF1E49A4-DFBA-5A43-9E1D-54B773440EA3}" destId="{2E0F8986-1EA2-094A-BFBE-D0CF3D9D1B3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6AE903-146E-458F-B02E-99E0AA3A91DB}"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D741C6B-444C-4654-B6B2-639600017B13}">
      <dgm:prSet phldrT="[Text]" custT="1"/>
      <dgm:spPr/>
      <dgm:t>
        <a:bodyPr/>
        <a:lstStyle/>
        <a:p>
          <a:r>
            <a:rPr lang="pt-BR" sz="2600" dirty="0" smtClean="0"/>
            <a:t>(1723—1790) </a:t>
          </a:r>
          <a:r>
            <a:rPr lang="pt-BR" sz="2600" i="1" dirty="0" smtClean="0"/>
            <a:t>The </a:t>
          </a:r>
          <a:r>
            <a:rPr lang="en-US" sz="2600" i="1" u="none" dirty="0" smtClean="0"/>
            <a:t>Wealth of Nations </a:t>
          </a:r>
          <a:r>
            <a:rPr lang="en-US" sz="2600" i="0" u="none" dirty="0" smtClean="0"/>
            <a:t>(1776) </a:t>
          </a:r>
          <a:endParaRPr lang="en-US" sz="2600" i="0" u="none" dirty="0"/>
        </a:p>
      </dgm:t>
    </dgm:pt>
    <dgm:pt modelId="{99590EF7-928C-4822-8EAF-AB39CB779351}" type="parTrans" cxnId="{3A1B67F3-531F-4820-8F17-7B8302B41F44}">
      <dgm:prSet/>
      <dgm:spPr/>
      <dgm:t>
        <a:bodyPr/>
        <a:lstStyle/>
        <a:p>
          <a:endParaRPr lang="en-US"/>
        </a:p>
      </dgm:t>
    </dgm:pt>
    <dgm:pt modelId="{D17AE17A-DDC1-4431-AF40-B525AE375971}" type="sibTrans" cxnId="{3A1B67F3-531F-4820-8F17-7B8302B41F44}">
      <dgm:prSet/>
      <dgm:spPr/>
      <dgm:t>
        <a:bodyPr/>
        <a:lstStyle/>
        <a:p>
          <a:endParaRPr lang="en-US"/>
        </a:p>
      </dgm:t>
    </dgm:pt>
    <dgm:pt modelId="{B0D75622-066F-4BED-9940-35EAB07FE08E}">
      <dgm:prSet phldrT="[Text]" custT="1"/>
      <dgm:spPr/>
      <dgm:t>
        <a:bodyPr/>
        <a:lstStyle/>
        <a:p>
          <a:r>
            <a:rPr lang="en-US" sz="1700" i="1" dirty="0" smtClean="0"/>
            <a:t>Laissez-faire</a:t>
          </a:r>
          <a:r>
            <a:rPr lang="en-US" sz="1700" dirty="0" smtClean="0"/>
            <a:t>: opposed gov’t involvement in social and economic activities</a:t>
          </a:r>
          <a:endParaRPr lang="en-US" sz="1700" dirty="0"/>
        </a:p>
      </dgm:t>
    </dgm:pt>
    <dgm:pt modelId="{23840849-E4F3-4877-8A18-F3900121C541}" type="parTrans" cxnId="{6F81DBE0-A53C-4A3A-B7F4-D4D9ABD943E6}">
      <dgm:prSet/>
      <dgm:spPr/>
      <dgm:t>
        <a:bodyPr/>
        <a:lstStyle/>
        <a:p>
          <a:endParaRPr lang="en-US"/>
        </a:p>
      </dgm:t>
    </dgm:pt>
    <dgm:pt modelId="{AEF0F8C1-B547-40A7-BD1F-E2EFD382CEC6}" type="sibTrans" cxnId="{6F81DBE0-A53C-4A3A-B7F4-D4D9ABD943E6}">
      <dgm:prSet/>
      <dgm:spPr/>
      <dgm:t>
        <a:bodyPr/>
        <a:lstStyle/>
        <a:p>
          <a:endParaRPr lang="en-US"/>
        </a:p>
      </dgm:t>
    </dgm:pt>
    <dgm:pt modelId="{DC60BD9D-10D0-4BCD-BD78-1EBE10DC52E0}">
      <dgm:prSet phldrT="[Text]"/>
      <dgm:spPr/>
      <dgm:t>
        <a:bodyPr/>
        <a:lstStyle/>
        <a:p>
          <a:r>
            <a:rPr lang="en-US" dirty="0" smtClean="0"/>
            <a:t>David Ricardo</a:t>
          </a:r>
          <a:endParaRPr lang="en-US" dirty="0"/>
        </a:p>
      </dgm:t>
    </dgm:pt>
    <dgm:pt modelId="{65BC49D3-2C6B-4F04-A311-BC09C811AD97}" type="parTrans" cxnId="{9901CE09-0FA4-45A2-9470-5EB80702A826}">
      <dgm:prSet/>
      <dgm:spPr/>
      <dgm:t>
        <a:bodyPr/>
        <a:lstStyle/>
        <a:p>
          <a:endParaRPr lang="en-US"/>
        </a:p>
      </dgm:t>
    </dgm:pt>
    <dgm:pt modelId="{F9D85662-7340-4913-919A-A83B00AA736D}" type="sibTrans" cxnId="{9901CE09-0FA4-45A2-9470-5EB80702A826}">
      <dgm:prSet/>
      <dgm:spPr/>
      <dgm:t>
        <a:bodyPr/>
        <a:lstStyle/>
        <a:p>
          <a:endParaRPr lang="en-US"/>
        </a:p>
      </dgm:t>
    </dgm:pt>
    <dgm:pt modelId="{E65147D6-375C-41F2-BB2C-1D30242B204E}">
      <dgm:prSet phldrT="[Text]" custT="1"/>
      <dgm:spPr/>
      <dgm:t>
        <a:bodyPr/>
        <a:lstStyle/>
        <a:p>
          <a:r>
            <a:rPr lang="en-US" sz="1800" dirty="0" smtClean="0"/>
            <a:t>Wealth comes from land, capital, and labor (Chambers)</a:t>
          </a:r>
          <a:endParaRPr lang="en-US" sz="1800" dirty="0"/>
        </a:p>
      </dgm:t>
    </dgm:pt>
    <dgm:pt modelId="{85CA8923-EBE3-4C31-8E2B-4B1ACF1F62D5}" type="parTrans" cxnId="{720C003E-05EE-445F-B5B9-5E1DC1B91A69}">
      <dgm:prSet/>
      <dgm:spPr/>
      <dgm:t>
        <a:bodyPr/>
        <a:lstStyle/>
        <a:p>
          <a:endParaRPr lang="en-US"/>
        </a:p>
      </dgm:t>
    </dgm:pt>
    <dgm:pt modelId="{2A48BF54-6973-457D-ACE5-A8DB9D8DDC5D}" type="sibTrans" cxnId="{720C003E-05EE-445F-B5B9-5E1DC1B91A69}">
      <dgm:prSet/>
      <dgm:spPr/>
      <dgm:t>
        <a:bodyPr/>
        <a:lstStyle/>
        <a:p>
          <a:endParaRPr lang="en-US"/>
        </a:p>
      </dgm:t>
    </dgm:pt>
    <dgm:pt modelId="{D3A95C3A-6CBC-43B4-8D64-8581711F38C2}">
      <dgm:prSet custT="1"/>
      <dgm:spPr/>
      <dgm:t>
        <a:bodyPr/>
        <a:lstStyle/>
        <a:p>
          <a:r>
            <a:rPr lang="en-US" sz="1700" dirty="0" smtClean="0"/>
            <a:t>Merged Locke’s ideas of civil society with economic theory</a:t>
          </a:r>
        </a:p>
      </dgm:t>
    </dgm:pt>
    <dgm:pt modelId="{57AE7C6D-6154-420B-A4B8-3112F6F84364}" type="parTrans" cxnId="{C9D125CB-B7A5-4056-B313-73EA97E0ADDA}">
      <dgm:prSet/>
      <dgm:spPr/>
      <dgm:t>
        <a:bodyPr/>
        <a:lstStyle/>
        <a:p>
          <a:endParaRPr lang="en-US"/>
        </a:p>
      </dgm:t>
    </dgm:pt>
    <dgm:pt modelId="{B6B7FEEC-76DD-4F2B-A077-C1668CCF8AAA}" type="sibTrans" cxnId="{C9D125CB-B7A5-4056-B313-73EA97E0ADDA}">
      <dgm:prSet/>
      <dgm:spPr/>
      <dgm:t>
        <a:bodyPr/>
        <a:lstStyle/>
        <a:p>
          <a:endParaRPr lang="en-US"/>
        </a:p>
      </dgm:t>
    </dgm:pt>
    <dgm:pt modelId="{D72455B2-860A-44C5-B8AB-8FACFE568130}">
      <dgm:prSet custT="1"/>
      <dgm:spPr/>
      <dgm:t>
        <a:bodyPr/>
        <a:lstStyle/>
        <a:p>
          <a:r>
            <a:rPr lang="en-US" sz="1700" dirty="0" smtClean="0"/>
            <a:t>Advocated free trade; Opposed Mercantilism</a:t>
          </a:r>
        </a:p>
      </dgm:t>
    </dgm:pt>
    <dgm:pt modelId="{BECC2781-F6D4-4667-ADAE-99E0CBBD23D4}" type="parTrans" cxnId="{0BF8F3C5-D18D-4D32-8209-09FB6D1711DB}">
      <dgm:prSet/>
      <dgm:spPr/>
      <dgm:t>
        <a:bodyPr/>
        <a:lstStyle/>
        <a:p>
          <a:endParaRPr lang="en-US"/>
        </a:p>
      </dgm:t>
    </dgm:pt>
    <dgm:pt modelId="{2C927B52-DB44-470F-B843-085C2670EEDF}" type="sibTrans" cxnId="{0BF8F3C5-D18D-4D32-8209-09FB6D1711DB}">
      <dgm:prSet/>
      <dgm:spPr/>
      <dgm:t>
        <a:bodyPr/>
        <a:lstStyle/>
        <a:p>
          <a:endParaRPr lang="en-US"/>
        </a:p>
      </dgm:t>
    </dgm:pt>
    <dgm:pt modelId="{0C677943-A7E5-469B-80E7-BA7CE9DD52E8}">
      <dgm:prSet custT="1"/>
      <dgm:spPr/>
      <dgm:t>
        <a:bodyPr/>
        <a:lstStyle/>
        <a:p>
          <a:r>
            <a:rPr lang="en-US" sz="1700" dirty="0" smtClean="0"/>
            <a:t>“Invisible Hand”—self regulating behavior of market</a:t>
          </a:r>
          <a:endParaRPr lang="en-US" sz="1700" i="1" dirty="0" smtClean="0"/>
        </a:p>
      </dgm:t>
    </dgm:pt>
    <dgm:pt modelId="{18E14618-C8A3-44EE-9D50-C3BCAAEB3CA9}" type="parTrans" cxnId="{0F0F9E03-8616-4161-A4E7-40AA7FA54188}">
      <dgm:prSet/>
      <dgm:spPr/>
      <dgm:t>
        <a:bodyPr/>
        <a:lstStyle/>
        <a:p>
          <a:endParaRPr lang="en-US"/>
        </a:p>
      </dgm:t>
    </dgm:pt>
    <dgm:pt modelId="{7BD4086E-7173-4216-822C-FA49AF49C1C8}" type="sibTrans" cxnId="{0F0F9E03-8616-4161-A4E7-40AA7FA54188}">
      <dgm:prSet/>
      <dgm:spPr/>
      <dgm:t>
        <a:bodyPr/>
        <a:lstStyle/>
        <a:p>
          <a:endParaRPr lang="en-US"/>
        </a:p>
      </dgm:t>
    </dgm:pt>
    <dgm:pt modelId="{95ED30EC-F061-4959-AA86-468723B1B2E6}">
      <dgm:prSet phldrT="[Text]" custT="1"/>
      <dgm:spPr/>
      <dgm:t>
        <a:bodyPr/>
        <a:lstStyle/>
        <a:p>
          <a:r>
            <a:rPr lang="en-US" sz="1800" dirty="0" smtClean="0"/>
            <a:t> Iron Law of Wages: market forces will result in subsistence wage</a:t>
          </a:r>
          <a:endParaRPr lang="en-US" sz="1800" dirty="0"/>
        </a:p>
      </dgm:t>
    </dgm:pt>
    <dgm:pt modelId="{B8ABEA21-6973-41FF-85DB-B37274A599C8}" type="parTrans" cxnId="{C5863E7D-BD9D-4124-9AA1-726094D87285}">
      <dgm:prSet/>
      <dgm:spPr/>
      <dgm:t>
        <a:bodyPr/>
        <a:lstStyle/>
        <a:p>
          <a:endParaRPr lang="en-US"/>
        </a:p>
      </dgm:t>
    </dgm:pt>
    <dgm:pt modelId="{4CA0FADC-CAA9-4C11-9C07-AB2BD2751CAA}" type="sibTrans" cxnId="{C5863E7D-BD9D-4124-9AA1-726094D87285}">
      <dgm:prSet/>
      <dgm:spPr/>
      <dgm:t>
        <a:bodyPr/>
        <a:lstStyle/>
        <a:p>
          <a:endParaRPr lang="en-US"/>
        </a:p>
      </dgm:t>
    </dgm:pt>
    <dgm:pt modelId="{9231FE9F-AE60-4241-B6AD-92967A073D4D}">
      <dgm:prSet phldrT="[Text]" custT="1"/>
      <dgm:spPr/>
      <dgm:t>
        <a:bodyPr/>
        <a:lstStyle/>
        <a:p>
          <a:r>
            <a:rPr lang="en-US" sz="1800" dirty="0" smtClean="0">
              <a:hlinkClick xmlns:r="http://schemas.openxmlformats.org/officeDocument/2006/relationships" r:id="rId1"/>
            </a:rPr>
            <a:t>Labor Theory of Value</a:t>
          </a:r>
          <a:r>
            <a:rPr lang="en-US" sz="1800" dirty="0" smtClean="0"/>
            <a:t>: products value results from labor required to make it (Chambers)</a:t>
          </a:r>
          <a:endParaRPr lang="en-US" sz="1800" dirty="0"/>
        </a:p>
      </dgm:t>
    </dgm:pt>
    <dgm:pt modelId="{2AFC75D4-5DB4-4D28-9BF5-E4DF3DDD39BD}" type="parTrans" cxnId="{AD5F311B-0E4E-4D8C-A5B4-C592E9240AC2}">
      <dgm:prSet/>
      <dgm:spPr/>
      <dgm:t>
        <a:bodyPr/>
        <a:lstStyle/>
        <a:p>
          <a:endParaRPr lang="en-US"/>
        </a:p>
      </dgm:t>
    </dgm:pt>
    <dgm:pt modelId="{1BD27C01-5425-4BB8-BBE7-56B704A1F8FE}" type="sibTrans" cxnId="{AD5F311B-0E4E-4D8C-A5B4-C592E9240AC2}">
      <dgm:prSet/>
      <dgm:spPr/>
      <dgm:t>
        <a:bodyPr/>
        <a:lstStyle/>
        <a:p>
          <a:endParaRPr lang="en-US"/>
        </a:p>
      </dgm:t>
    </dgm:pt>
    <dgm:pt modelId="{16310D69-0C0E-4E28-9529-CCAFC9DC1DF5}">
      <dgm:prSet phldrT="[Text]" custT="1"/>
      <dgm:spPr/>
      <dgm:t>
        <a:bodyPr/>
        <a:lstStyle/>
        <a:p>
          <a:endParaRPr lang="en-US" sz="1000" dirty="0"/>
        </a:p>
      </dgm:t>
    </dgm:pt>
    <dgm:pt modelId="{C5143D92-91DD-4D3E-A195-F17CB0BB8D39}" type="parTrans" cxnId="{EBC3611C-8FB2-41D3-B415-BEAADADD4663}">
      <dgm:prSet/>
      <dgm:spPr/>
      <dgm:t>
        <a:bodyPr/>
        <a:lstStyle/>
        <a:p>
          <a:endParaRPr lang="en-US"/>
        </a:p>
      </dgm:t>
    </dgm:pt>
    <dgm:pt modelId="{0D14D702-47D5-4132-8AB2-2BD54004368C}" type="sibTrans" cxnId="{EBC3611C-8FB2-41D3-B415-BEAADADD4663}">
      <dgm:prSet/>
      <dgm:spPr/>
      <dgm:t>
        <a:bodyPr/>
        <a:lstStyle/>
        <a:p>
          <a:endParaRPr lang="en-US"/>
        </a:p>
      </dgm:t>
    </dgm:pt>
    <dgm:pt modelId="{B3180CF5-8BA8-488B-9039-8A95BE6AFF0C}">
      <dgm:prSet phldrT="[Text]"/>
      <dgm:spPr/>
      <dgm:t>
        <a:bodyPr/>
        <a:lstStyle/>
        <a:p>
          <a:r>
            <a:rPr lang="en-US" dirty="0" smtClean="0"/>
            <a:t>Adam Smith </a:t>
          </a:r>
          <a:endParaRPr lang="en-US" dirty="0"/>
        </a:p>
      </dgm:t>
    </dgm:pt>
    <dgm:pt modelId="{08B70908-CB67-441D-9AB1-C644A2A3CB14}" type="sibTrans" cxnId="{FF6F8232-0719-4DDD-8601-FADC2F1AAA49}">
      <dgm:prSet/>
      <dgm:spPr/>
      <dgm:t>
        <a:bodyPr/>
        <a:lstStyle/>
        <a:p>
          <a:endParaRPr lang="en-US"/>
        </a:p>
      </dgm:t>
    </dgm:pt>
    <dgm:pt modelId="{452EC535-FE83-46BB-AF3B-61F2B773F742}" type="parTrans" cxnId="{FF6F8232-0719-4DDD-8601-FADC2F1AAA49}">
      <dgm:prSet/>
      <dgm:spPr/>
      <dgm:t>
        <a:bodyPr/>
        <a:lstStyle/>
        <a:p>
          <a:endParaRPr lang="en-US"/>
        </a:p>
      </dgm:t>
    </dgm:pt>
    <dgm:pt modelId="{2CD394F7-89E9-4245-B720-ACCB97D80C5C}">
      <dgm:prSet phldrT="[Text]" custT="1"/>
      <dgm:spPr/>
      <dgm:t>
        <a:bodyPr/>
        <a:lstStyle/>
        <a:p>
          <a:pPr marL="0" indent="0" algn="l"/>
          <a:r>
            <a:rPr lang="en-US" sz="2500" dirty="0" smtClean="0"/>
            <a:t>(1772—1823) </a:t>
          </a:r>
          <a:r>
            <a:rPr lang="en-US" sz="2500" i="1" dirty="0" smtClean="0"/>
            <a:t> Principles of Political Economy…</a:t>
          </a:r>
          <a:r>
            <a:rPr lang="en-US" sz="2500" dirty="0" smtClean="0"/>
            <a:t>(1817)</a:t>
          </a:r>
          <a:endParaRPr lang="en-US" sz="2500" dirty="0"/>
        </a:p>
      </dgm:t>
    </dgm:pt>
    <dgm:pt modelId="{6B55E201-0974-4779-8E2F-E728CF1B5CBB}" type="sibTrans" cxnId="{F7CDBE4A-B0D3-4A46-9430-4D924F038303}">
      <dgm:prSet/>
      <dgm:spPr/>
      <dgm:t>
        <a:bodyPr/>
        <a:lstStyle/>
        <a:p>
          <a:endParaRPr lang="en-US"/>
        </a:p>
      </dgm:t>
    </dgm:pt>
    <dgm:pt modelId="{E6F1C1EA-8948-4071-B694-C659CC83ED5C}" type="parTrans" cxnId="{F7CDBE4A-B0D3-4A46-9430-4D924F038303}">
      <dgm:prSet/>
      <dgm:spPr/>
      <dgm:t>
        <a:bodyPr/>
        <a:lstStyle/>
        <a:p>
          <a:endParaRPr lang="en-US"/>
        </a:p>
      </dgm:t>
    </dgm:pt>
    <dgm:pt modelId="{9DA1CBBC-E3D4-4A01-B7D4-DB6612931757}" type="pres">
      <dgm:prSet presAssocID="{E36AE903-146E-458F-B02E-99E0AA3A91DB}" presName="Name0" presStyleCnt="0">
        <dgm:presLayoutVars>
          <dgm:chMax/>
          <dgm:chPref val="3"/>
          <dgm:dir/>
          <dgm:animOne val="branch"/>
          <dgm:animLvl val="lvl"/>
        </dgm:presLayoutVars>
      </dgm:prSet>
      <dgm:spPr/>
      <dgm:t>
        <a:bodyPr/>
        <a:lstStyle/>
        <a:p>
          <a:endParaRPr lang="en-US"/>
        </a:p>
      </dgm:t>
    </dgm:pt>
    <dgm:pt modelId="{C1358E5A-E2F3-4D9E-8415-55F9A67FF53F}" type="pres">
      <dgm:prSet presAssocID="{B3180CF5-8BA8-488B-9039-8A95BE6AFF0C}" presName="composite" presStyleCnt="0"/>
      <dgm:spPr/>
    </dgm:pt>
    <dgm:pt modelId="{7A160DBF-E2F9-4F95-926A-CF2CF699964E}" type="pres">
      <dgm:prSet presAssocID="{B3180CF5-8BA8-488B-9039-8A95BE6AFF0C}" presName="FirstChild" presStyleLbl="revTx" presStyleIdx="0" presStyleCnt="4">
        <dgm:presLayoutVars>
          <dgm:chMax val="0"/>
          <dgm:chPref val="0"/>
          <dgm:bulletEnabled val="1"/>
        </dgm:presLayoutVars>
      </dgm:prSet>
      <dgm:spPr/>
      <dgm:t>
        <a:bodyPr/>
        <a:lstStyle/>
        <a:p>
          <a:endParaRPr lang="en-US"/>
        </a:p>
      </dgm:t>
    </dgm:pt>
    <dgm:pt modelId="{968A89D5-2D75-43AB-BD78-861183CEB3E4}" type="pres">
      <dgm:prSet presAssocID="{B3180CF5-8BA8-488B-9039-8A95BE6AFF0C}" presName="Parent" presStyleLbl="alignNode1" presStyleIdx="0" presStyleCnt="2" custScaleY="92266">
        <dgm:presLayoutVars>
          <dgm:chMax val="3"/>
          <dgm:chPref val="3"/>
          <dgm:bulletEnabled val="1"/>
        </dgm:presLayoutVars>
      </dgm:prSet>
      <dgm:spPr/>
      <dgm:t>
        <a:bodyPr/>
        <a:lstStyle/>
        <a:p>
          <a:endParaRPr lang="en-US"/>
        </a:p>
      </dgm:t>
    </dgm:pt>
    <dgm:pt modelId="{4E146305-E0C6-459C-A112-1E7C811FC224}" type="pres">
      <dgm:prSet presAssocID="{B3180CF5-8BA8-488B-9039-8A95BE6AFF0C}" presName="Accent" presStyleLbl="parChTrans1D1" presStyleIdx="0" presStyleCnt="2"/>
      <dgm:spPr/>
    </dgm:pt>
    <dgm:pt modelId="{152BA7E1-83AE-41B5-8EB0-9FC3594FB3D5}" type="pres">
      <dgm:prSet presAssocID="{B3180CF5-8BA8-488B-9039-8A95BE6AFF0C}" presName="Child" presStyleLbl="revTx" presStyleIdx="1" presStyleCnt="4">
        <dgm:presLayoutVars>
          <dgm:chMax val="0"/>
          <dgm:chPref val="0"/>
          <dgm:bulletEnabled val="1"/>
        </dgm:presLayoutVars>
      </dgm:prSet>
      <dgm:spPr/>
      <dgm:t>
        <a:bodyPr/>
        <a:lstStyle/>
        <a:p>
          <a:endParaRPr lang="en-US"/>
        </a:p>
      </dgm:t>
    </dgm:pt>
    <dgm:pt modelId="{489DE191-0DD5-4DC7-9F25-20072F663C59}" type="pres">
      <dgm:prSet presAssocID="{08B70908-CB67-441D-9AB1-C644A2A3CB14}" presName="sibTrans" presStyleCnt="0"/>
      <dgm:spPr/>
    </dgm:pt>
    <dgm:pt modelId="{014BEC9A-9E86-4DD1-880E-373465A96225}" type="pres">
      <dgm:prSet presAssocID="{DC60BD9D-10D0-4BCD-BD78-1EBE10DC52E0}" presName="composite" presStyleCnt="0"/>
      <dgm:spPr/>
    </dgm:pt>
    <dgm:pt modelId="{758429CC-6EA7-4725-9569-9AABF38368B7}" type="pres">
      <dgm:prSet presAssocID="{DC60BD9D-10D0-4BCD-BD78-1EBE10DC52E0}" presName="FirstChild" presStyleLbl="revTx" presStyleIdx="2" presStyleCnt="4" custScaleX="99754" custLinFactNeighborX="7046" custLinFactNeighborY="-8642">
        <dgm:presLayoutVars>
          <dgm:chMax val="0"/>
          <dgm:chPref val="0"/>
          <dgm:bulletEnabled val="1"/>
        </dgm:presLayoutVars>
      </dgm:prSet>
      <dgm:spPr/>
      <dgm:t>
        <a:bodyPr/>
        <a:lstStyle/>
        <a:p>
          <a:endParaRPr lang="en-US"/>
        </a:p>
      </dgm:t>
    </dgm:pt>
    <dgm:pt modelId="{9E8E38DD-91F1-46E9-9F13-44B8D98BA879}" type="pres">
      <dgm:prSet presAssocID="{DC60BD9D-10D0-4BCD-BD78-1EBE10DC52E0}" presName="Parent" presStyleLbl="alignNode1" presStyleIdx="1" presStyleCnt="2">
        <dgm:presLayoutVars>
          <dgm:chMax val="3"/>
          <dgm:chPref val="3"/>
          <dgm:bulletEnabled val="1"/>
        </dgm:presLayoutVars>
      </dgm:prSet>
      <dgm:spPr/>
      <dgm:t>
        <a:bodyPr/>
        <a:lstStyle/>
        <a:p>
          <a:endParaRPr lang="en-US"/>
        </a:p>
      </dgm:t>
    </dgm:pt>
    <dgm:pt modelId="{7516A6B3-7C3F-4EAE-91EB-DF16EAFE0A8E}" type="pres">
      <dgm:prSet presAssocID="{DC60BD9D-10D0-4BCD-BD78-1EBE10DC52E0}" presName="Accent" presStyleLbl="parChTrans1D1" presStyleIdx="1" presStyleCnt="2"/>
      <dgm:spPr/>
    </dgm:pt>
    <dgm:pt modelId="{34CFE8DB-1315-4BC8-A35E-68F90FB140D5}" type="pres">
      <dgm:prSet presAssocID="{DC60BD9D-10D0-4BCD-BD78-1EBE10DC52E0}" presName="Child" presStyleLbl="revTx" presStyleIdx="3" presStyleCnt="4">
        <dgm:presLayoutVars>
          <dgm:chMax val="0"/>
          <dgm:chPref val="0"/>
          <dgm:bulletEnabled val="1"/>
        </dgm:presLayoutVars>
      </dgm:prSet>
      <dgm:spPr/>
      <dgm:t>
        <a:bodyPr/>
        <a:lstStyle/>
        <a:p>
          <a:endParaRPr lang="en-US"/>
        </a:p>
      </dgm:t>
    </dgm:pt>
  </dgm:ptLst>
  <dgm:cxnLst>
    <dgm:cxn modelId="{DD6F1D5C-EE9D-4926-A703-4C401E81ADE1}" type="presOf" srcId="{E36AE903-146E-458F-B02E-99E0AA3A91DB}" destId="{9DA1CBBC-E3D4-4A01-B7D4-DB6612931757}" srcOrd="0" destOrd="0" presId="urn:microsoft.com/office/officeart/2011/layout/TabList"/>
    <dgm:cxn modelId="{FF6F8232-0719-4DDD-8601-FADC2F1AAA49}" srcId="{E36AE903-146E-458F-B02E-99E0AA3A91DB}" destId="{B3180CF5-8BA8-488B-9039-8A95BE6AFF0C}" srcOrd="0" destOrd="0" parTransId="{452EC535-FE83-46BB-AF3B-61F2B773F742}" sibTransId="{08B70908-CB67-441D-9AB1-C644A2A3CB14}"/>
    <dgm:cxn modelId="{F7CDBE4A-B0D3-4A46-9430-4D924F038303}" srcId="{DC60BD9D-10D0-4BCD-BD78-1EBE10DC52E0}" destId="{2CD394F7-89E9-4245-B720-ACCB97D80C5C}" srcOrd="0" destOrd="0" parTransId="{E6F1C1EA-8948-4071-B694-C659CC83ED5C}" sibTransId="{6B55E201-0974-4779-8E2F-E728CF1B5CBB}"/>
    <dgm:cxn modelId="{AD5F311B-0E4E-4D8C-A5B4-C592E9240AC2}" srcId="{DC60BD9D-10D0-4BCD-BD78-1EBE10DC52E0}" destId="{9231FE9F-AE60-4241-B6AD-92967A073D4D}" srcOrd="4" destOrd="0" parTransId="{2AFC75D4-5DB4-4D28-9BF5-E4DF3DDD39BD}" sibTransId="{1BD27C01-5425-4BB8-BBE7-56B704A1F8FE}"/>
    <dgm:cxn modelId="{C9D125CB-B7A5-4056-B313-73EA97E0ADDA}" srcId="{B3180CF5-8BA8-488B-9039-8A95BE6AFF0C}" destId="{D3A95C3A-6CBC-43B4-8D64-8581711F38C2}" srcOrd="2" destOrd="0" parTransId="{57AE7C6D-6154-420B-A4B8-3112F6F84364}" sibTransId="{B6B7FEEC-76DD-4F2B-A077-C1668CCF8AAA}"/>
    <dgm:cxn modelId="{A4E3EEF1-CE17-4B9C-A219-9C8F811ACDA6}" type="presOf" srcId="{B0D75622-066F-4BED-9940-35EAB07FE08E}" destId="{152BA7E1-83AE-41B5-8EB0-9FC3594FB3D5}" srcOrd="0" destOrd="0" presId="urn:microsoft.com/office/officeart/2011/layout/TabList"/>
    <dgm:cxn modelId="{DD1BFE9D-0804-442E-91F4-A50C2DC534EA}" type="presOf" srcId="{D3A95C3A-6CBC-43B4-8D64-8581711F38C2}" destId="{152BA7E1-83AE-41B5-8EB0-9FC3594FB3D5}" srcOrd="0" destOrd="1" presId="urn:microsoft.com/office/officeart/2011/layout/TabList"/>
    <dgm:cxn modelId="{9901CE09-0FA4-45A2-9470-5EB80702A826}" srcId="{E36AE903-146E-458F-B02E-99E0AA3A91DB}" destId="{DC60BD9D-10D0-4BCD-BD78-1EBE10DC52E0}" srcOrd="1" destOrd="0" parTransId="{65BC49D3-2C6B-4F04-A311-BC09C811AD97}" sibTransId="{F9D85662-7340-4913-919A-A83B00AA736D}"/>
    <dgm:cxn modelId="{0BF8F3C5-D18D-4D32-8209-09FB6D1711DB}" srcId="{B3180CF5-8BA8-488B-9039-8A95BE6AFF0C}" destId="{D72455B2-860A-44C5-B8AB-8FACFE568130}" srcOrd="3" destOrd="0" parTransId="{BECC2781-F6D4-4667-ADAE-99E0CBBD23D4}" sibTransId="{2C927B52-DB44-470F-B843-085C2670EEDF}"/>
    <dgm:cxn modelId="{0F0F9E03-8616-4161-A4E7-40AA7FA54188}" srcId="{B3180CF5-8BA8-488B-9039-8A95BE6AFF0C}" destId="{0C677943-A7E5-469B-80E7-BA7CE9DD52E8}" srcOrd="4" destOrd="0" parTransId="{18E14618-C8A3-44EE-9D50-C3BCAAEB3CA9}" sibTransId="{7BD4086E-7173-4216-822C-FA49AF49C1C8}"/>
    <dgm:cxn modelId="{720C003E-05EE-445F-B5B9-5E1DC1B91A69}" srcId="{DC60BD9D-10D0-4BCD-BD78-1EBE10DC52E0}" destId="{E65147D6-375C-41F2-BB2C-1D30242B204E}" srcOrd="2" destOrd="0" parTransId="{85CA8923-EBE3-4C31-8E2B-4B1ACF1F62D5}" sibTransId="{2A48BF54-6973-457D-ACE5-A8DB9D8DDC5D}"/>
    <dgm:cxn modelId="{6F81DBE0-A53C-4A3A-B7F4-D4D9ABD943E6}" srcId="{B3180CF5-8BA8-488B-9039-8A95BE6AFF0C}" destId="{B0D75622-066F-4BED-9940-35EAB07FE08E}" srcOrd="1" destOrd="0" parTransId="{23840849-E4F3-4877-8A18-F3900121C541}" sibTransId="{AEF0F8C1-B547-40A7-BD1F-E2EFD382CEC6}"/>
    <dgm:cxn modelId="{6E07F03B-A7A9-4C97-A7B5-162CADCEADF6}" type="presOf" srcId="{2CD394F7-89E9-4245-B720-ACCB97D80C5C}" destId="{758429CC-6EA7-4725-9569-9AABF38368B7}" srcOrd="0" destOrd="0" presId="urn:microsoft.com/office/officeart/2011/layout/TabList"/>
    <dgm:cxn modelId="{59B7068A-663A-41FC-BB6F-BACC2261C902}" type="presOf" srcId="{B3180CF5-8BA8-488B-9039-8A95BE6AFF0C}" destId="{968A89D5-2D75-43AB-BD78-861183CEB3E4}" srcOrd="0" destOrd="0" presId="urn:microsoft.com/office/officeart/2011/layout/TabList"/>
    <dgm:cxn modelId="{5875DC88-B36C-4007-8C99-793250493111}" type="presOf" srcId="{D72455B2-860A-44C5-B8AB-8FACFE568130}" destId="{152BA7E1-83AE-41B5-8EB0-9FC3594FB3D5}" srcOrd="0" destOrd="2" presId="urn:microsoft.com/office/officeart/2011/layout/TabList"/>
    <dgm:cxn modelId="{0446B1A9-AFED-4160-A83F-F2CF21D777A6}" type="presOf" srcId="{DC60BD9D-10D0-4BCD-BD78-1EBE10DC52E0}" destId="{9E8E38DD-91F1-46E9-9F13-44B8D98BA879}" srcOrd="0" destOrd="0" presId="urn:microsoft.com/office/officeart/2011/layout/TabList"/>
    <dgm:cxn modelId="{451F5FFC-E476-4F2A-95FA-FDF93D7E53BF}" type="presOf" srcId="{9231FE9F-AE60-4241-B6AD-92967A073D4D}" destId="{34CFE8DB-1315-4BC8-A35E-68F90FB140D5}" srcOrd="0" destOrd="3" presId="urn:microsoft.com/office/officeart/2011/layout/TabList"/>
    <dgm:cxn modelId="{EBC3611C-8FB2-41D3-B415-BEAADADD4663}" srcId="{DC60BD9D-10D0-4BCD-BD78-1EBE10DC52E0}" destId="{16310D69-0C0E-4E28-9529-CCAFC9DC1DF5}" srcOrd="1" destOrd="0" parTransId="{C5143D92-91DD-4D3E-A195-F17CB0BB8D39}" sibTransId="{0D14D702-47D5-4132-8AB2-2BD54004368C}"/>
    <dgm:cxn modelId="{3A1B67F3-531F-4820-8F17-7B8302B41F44}" srcId="{B3180CF5-8BA8-488B-9039-8A95BE6AFF0C}" destId="{AD741C6B-444C-4654-B6B2-639600017B13}" srcOrd="0" destOrd="0" parTransId="{99590EF7-928C-4822-8EAF-AB39CB779351}" sibTransId="{D17AE17A-DDC1-4431-AF40-B525AE375971}"/>
    <dgm:cxn modelId="{EDB67AC0-94F7-45C2-9E0F-DA7F10312966}" type="presOf" srcId="{0C677943-A7E5-469B-80E7-BA7CE9DD52E8}" destId="{152BA7E1-83AE-41B5-8EB0-9FC3594FB3D5}" srcOrd="0" destOrd="3" presId="urn:microsoft.com/office/officeart/2011/layout/TabList"/>
    <dgm:cxn modelId="{C9887171-F321-48BB-A323-486CACF4673E}" type="presOf" srcId="{16310D69-0C0E-4E28-9529-CCAFC9DC1DF5}" destId="{34CFE8DB-1315-4BC8-A35E-68F90FB140D5}" srcOrd="0" destOrd="0" presId="urn:microsoft.com/office/officeart/2011/layout/TabList"/>
    <dgm:cxn modelId="{AB9A8EFC-D004-4CB3-B334-4583E3A60E24}" type="presOf" srcId="{AD741C6B-444C-4654-B6B2-639600017B13}" destId="{7A160DBF-E2F9-4F95-926A-CF2CF699964E}" srcOrd="0" destOrd="0" presId="urn:microsoft.com/office/officeart/2011/layout/TabList"/>
    <dgm:cxn modelId="{C5863E7D-BD9D-4124-9AA1-726094D87285}" srcId="{DC60BD9D-10D0-4BCD-BD78-1EBE10DC52E0}" destId="{95ED30EC-F061-4959-AA86-468723B1B2E6}" srcOrd="3" destOrd="0" parTransId="{B8ABEA21-6973-41FF-85DB-B37274A599C8}" sibTransId="{4CA0FADC-CAA9-4C11-9C07-AB2BD2751CAA}"/>
    <dgm:cxn modelId="{4183783B-604D-467E-8050-4BCD6D977F85}" type="presOf" srcId="{95ED30EC-F061-4959-AA86-468723B1B2E6}" destId="{34CFE8DB-1315-4BC8-A35E-68F90FB140D5}" srcOrd="0" destOrd="2" presId="urn:microsoft.com/office/officeart/2011/layout/TabList"/>
    <dgm:cxn modelId="{B94F3262-781E-49BB-ABA2-98E5D951C1C3}" type="presOf" srcId="{E65147D6-375C-41F2-BB2C-1D30242B204E}" destId="{34CFE8DB-1315-4BC8-A35E-68F90FB140D5}" srcOrd="0" destOrd="1" presId="urn:microsoft.com/office/officeart/2011/layout/TabList"/>
    <dgm:cxn modelId="{8FD0E76B-02BB-452C-B609-4C3D9A458A28}" type="presParOf" srcId="{9DA1CBBC-E3D4-4A01-B7D4-DB6612931757}" destId="{C1358E5A-E2F3-4D9E-8415-55F9A67FF53F}" srcOrd="0" destOrd="0" presId="urn:microsoft.com/office/officeart/2011/layout/TabList"/>
    <dgm:cxn modelId="{B9E3514C-A099-4E71-AF0D-E736D764C2CD}" type="presParOf" srcId="{C1358E5A-E2F3-4D9E-8415-55F9A67FF53F}" destId="{7A160DBF-E2F9-4F95-926A-CF2CF699964E}" srcOrd="0" destOrd="0" presId="urn:microsoft.com/office/officeart/2011/layout/TabList"/>
    <dgm:cxn modelId="{CACBF71D-D79A-4AD4-AACE-F83AEC7869A8}" type="presParOf" srcId="{C1358E5A-E2F3-4D9E-8415-55F9A67FF53F}" destId="{968A89D5-2D75-43AB-BD78-861183CEB3E4}" srcOrd="1" destOrd="0" presId="urn:microsoft.com/office/officeart/2011/layout/TabList"/>
    <dgm:cxn modelId="{E96826E0-4218-4B54-BF3C-64DF1CAA9399}" type="presParOf" srcId="{C1358E5A-E2F3-4D9E-8415-55F9A67FF53F}" destId="{4E146305-E0C6-459C-A112-1E7C811FC224}" srcOrd="2" destOrd="0" presId="urn:microsoft.com/office/officeart/2011/layout/TabList"/>
    <dgm:cxn modelId="{6C1E44F0-61FD-4A8D-B35F-06E15DD91288}" type="presParOf" srcId="{9DA1CBBC-E3D4-4A01-B7D4-DB6612931757}" destId="{152BA7E1-83AE-41B5-8EB0-9FC3594FB3D5}" srcOrd="1" destOrd="0" presId="urn:microsoft.com/office/officeart/2011/layout/TabList"/>
    <dgm:cxn modelId="{0D1720E7-11AD-47C0-9C58-47315C05CB05}" type="presParOf" srcId="{9DA1CBBC-E3D4-4A01-B7D4-DB6612931757}" destId="{489DE191-0DD5-4DC7-9F25-20072F663C59}" srcOrd="2" destOrd="0" presId="urn:microsoft.com/office/officeart/2011/layout/TabList"/>
    <dgm:cxn modelId="{CD77E880-CD48-4C21-BAF7-47C8EAABCCF4}" type="presParOf" srcId="{9DA1CBBC-E3D4-4A01-B7D4-DB6612931757}" destId="{014BEC9A-9E86-4DD1-880E-373465A96225}" srcOrd="3" destOrd="0" presId="urn:microsoft.com/office/officeart/2011/layout/TabList"/>
    <dgm:cxn modelId="{489D474D-37EF-4F9F-812A-C5F0CEC88D27}" type="presParOf" srcId="{014BEC9A-9E86-4DD1-880E-373465A96225}" destId="{758429CC-6EA7-4725-9569-9AABF38368B7}" srcOrd="0" destOrd="0" presId="urn:microsoft.com/office/officeart/2011/layout/TabList"/>
    <dgm:cxn modelId="{31308939-FC6C-4DC5-A3AB-047751977242}" type="presParOf" srcId="{014BEC9A-9E86-4DD1-880E-373465A96225}" destId="{9E8E38DD-91F1-46E9-9F13-44B8D98BA879}" srcOrd="1" destOrd="0" presId="urn:microsoft.com/office/officeart/2011/layout/TabList"/>
    <dgm:cxn modelId="{296C9408-DAC4-4C03-870A-F96AF52F3A55}" type="presParOf" srcId="{014BEC9A-9E86-4DD1-880E-373465A96225}" destId="{7516A6B3-7C3F-4EAE-91EB-DF16EAFE0A8E}" srcOrd="2" destOrd="0" presId="urn:microsoft.com/office/officeart/2011/layout/TabList"/>
    <dgm:cxn modelId="{8CA04540-3B09-4AF7-B62B-8852076FC52F}" type="presParOf" srcId="{9DA1CBBC-E3D4-4A01-B7D4-DB6612931757}" destId="{34CFE8DB-1315-4BC8-A35E-68F90FB140D5}" srcOrd="4"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59E6AA-6E67-44E6-85CA-405F64807BC7}" type="doc">
      <dgm:prSet loTypeId="urn:microsoft.com/office/officeart/2005/8/layout/radial4" loCatId="relationship" qsTypeId="urn:microsoft.com/office/officeart/2005/8/quickstyle/simple5" qsCatId="simple" csTypeId="urn:microsoft.com/office/officeart/2005/8/colors/colorful4" csCatId="colorful" phldr="1"/>
      <dgm:spPr/>
      <dgm:t>
        <a:bodyPr/>
        <a:lstStyle/>
        <a:p>
          <a:endParaRPr lang="en-US"/>
        </a:p>
      </dgm:t>
    </dgm:pt>
    <dgm:pt modelId="{6F84F6AB-38A4-42CB-BD39-08006564740D}">
      <dgm:prSet phldrT="[Text]" custT="1"/>
      <dgm:spPr/>
      <dgm:t>
        <a:bodyPr/>
        <a:lstStyle/>
        <a:p>
          <a:r>
            <a:rPr lang="en-US" sz="1600" dirty="0" smtClean="0"/>
            <a:t>Saint-Simon, Fourier, Robert Owen</a:t>
          </a:r>
          <a:endParaRPr lang="en-US" sz="1600" dirty="0"/>
        </a:p>
      </dgm:t>
    </dgm:pt>
    <dgm:pt modelId="{193D7E81-4F59-4D0C-9FF5-9F687D8A5FD2}" type="parTrans" cxnId="{F1F197E3-4EA2-4CE0-AB45-D0F6AFBBD10B}">
      <dgm:prSet/>
      <dgm:spPr/>
      <dgm:t>
        <a:bodyPr/>
        <a:lstStyle/>
        <a:p>
          <a:endParaRPr lang="en-US"/>
        </a:p>
      </dgm:t>
    </dgm:pt>
    <dgm:pt modelId="{A3645BE7-FA25-4FAD-8F5D-4C26FE2BBA28}" type="sibTrans" cxnId="{F1F197E3-4EA2-4CE0-AB45-D0F6AFBBD10B}">
      <dgm:prSet/>
      <dgm:spPr/>
      <dgm:t>
        <a:bodyPr/>
        <a:lstStyle/>
        <a:p>
          <a:endParaRPr lang="en-US"/>
        </a:p>
      </dgm:t>
    </dgm:pt>
    <dgm:pt modelId="{C4104A9E-DF47-4D27-92B3-3C0EC87F8E1A}">
      <dgm:prSet phldrT="[Text]" custT="1"/>
      <dgm:spPr/>
      <dgm:t>
        <a:bodyPr/>
        <a:lstStyle/>
        <a:p>
          <a:r>
            <a:rPr lang="en-US" sz="1600" dirty="0" smtClean="0"/>
            <a:t>French Revolution</a:t>
          </a:r>
          <a:endParaRPr lang="en-US" sz="1600" dirty="0"/>
        </a:p>
      </dgm:t>
    </dgm:pt>
    <dgm:pt modelId="{A041B8FC-5994-4B78-8908-C5190906E5FE}" type="parTrans" cxnId="{1E564974-5B4F-4B34-81C3-88D96BE286D3}">
      <dgm:prSet/>
      <dgm:spPr/>
      <dgm:t>
        <a:bodyPr/>
        <a:lstStyle/>
        <a:p>
          <a:endParaRPr lang="en-US"/>
        </a:p>
      </dgm:t>
    </dgm:pt>
    <dgm:pt modelId="{B9C4DECE-9AAF-4E35-A15D-D7E583C0B6D1}" type="sibTrans" cxnId="{1E564974-5B4F-4B34-81C3-88D96BE286D3}">
      <dgm:prSet/>
      <dgm:spPr/>
      <dgm:t>
        <a:bodyPr/>
        <a:lstStyle/>
        <a:p>
          <a:endParaRPr lang="en-US"/>
        </a:p>
      </dgm:t>
    </dgm:pt>
    <dgm:pt modelId="{B67C29E0-080E-4C31-A272-29731AC0F7BD}">
      <dgm:prSet phldrT="[Text]" custT="1"/>
      <dgm:spPr/>
      <dgm:t>
        <a:bodyPr/>
        <a:lstStyle/>
        <a:p>
          <a:r>
            <a:rPr lang="en-US" sz="1600" dirty="0" smtClean="0"/>
            <a:t>Industrial Revolution</a:t>
          </a:r>
          <a:endParaRPr lang="en-US" sz="1600" dirty="0"/>
        </a:p>
      </dgm:t>
    </dgm:pt>
    <dgm:pt modelId="{8DA6D213-AB17-4250-BA76-124E16B23BCE}" type="parTrans" cxnId="{B1A2B7A7-D5CB-423F-B3D2-A64FBE5FD5ED}">
      <dgm:prSet/>
      <dgm:spPr/>
      <dgm:t>
        <a:bodyPr/>
        <a:lstStyle/>
        <a:p>
          <a:endParaRPr lang="en-US"/>
        </a:p>
      </dgm:t>
    </dgm:pt>
    <dgm:pt modelId="{382EF309-502D-48A5-B2A6-C772534B3830}" type="sibTrans" cxnId="{B1A2B7A7-D5CB-423F-B3D2-A64FBE5FD5ED}">
      <dgm:prSet/>
      <dgm:spPr/>
      <dgm:t>
        <a:bodyPr/>
        <a:lstStyle/>
        <a:p>
          <a:endParaRPr lang="en-US"/>
        </a:p>
      </dgm:t>
    </dgm:pt>
    <dgm:pt modelId="{FE496038-F783-4E02-A147-7F8A7531FA08}">
      <dgm:prSet phldrT="[Text]" custT="1"/>
      <dgm:spPr/>
      <dgm:t>
        <a:bodyPr/>
        <a:lstStyle/>
        <a:p>
          <a:pPr>
            <a:lnSpc>
              <a:spcPct val="100000"/>
            </a:lnSpc>
            <a:spcAft>
              <a:spcPts val="0"/>
            </a:spcAft>
          </a:pPr>
          <a:r>
            <a:rPr lang="en-US" sz="1600" dirty="0" smtClean="0"/>
            <a:t>Socialism</a:t>
          </a:r>
        </a:p>
      </dgm:t>
    </dgm:pt>
    <dgm:pt modelId="{080F1200-B41D-45D4-B238-A8C4523C5DC8}" type="parTrans" cxnId="{9FD28414-499B-4F1E-9AE0-2EFBB7F6A6DF}">
      <dgm:prSet/>
      <dgm:spPr/>
      <dgm:t>
        <a:bodyPr/>
        <a:lstStyle/>
        <a:p>
          <a:endParaRPr lang="en-US"/>
        </a:p>
      </dgm:t>
    </dgm:pt>
    <dgm:pt modelId="{B7220E96-F151-4C5B-B6D9-E1691F7901D8}" type="sibTrans" cxnId="{9FD28414-499B-4F1E-9AE0-2EFBB7F6A6DF}">
      <dgm:prSet/>
      <dgm:spPr/>
      <dgm:t>
        <a:bodyPr/>
        <a:lstStyle/>
        <a:p>
          <a:endParaRPr lang="en-US"/>
        </a:p>
      </dgm:t>
    </dgm:pt>
    <dgm:pt modelId="{2107F910-255A-4834-8CDA-1C8B8CF8A7A3}">
      <dgm:prSet phldrT="[Text]" custT="1"/>
      <dgm:spPr/>
      <dgm:t>
        <a:bodyPr/>
        <a:lstStyle/>
        <a:p>
          <a:r>
            <a:rPr lang="en-US" sz="1600" dirty="0" smtClean="0"/>
            <a:t>New ideas of change and reform</a:t>
          </a:r>
          <a:endParaRPr lang="en-US" sz="1600" dirty="0"/>
        </a:p>
      </dgm:t>
    </dgm:pt>
    <dgm:pt modelId="{EE929D77-4325-4861-A2C9-0E9F91E7AD27}" type="parTrans" cxnId="{4A3164AA-485B-4FB8-B499-63696DF658AE}">
      <dgm:prSet/>
      <dgm:spPr/>
      <dgm:t>
        <a:bodyPr/>
        <a:lstStyle/>
        <a:p>
          <a:endParaRPr lang="en-US"/>
        </a:p>
      </dgm:t>
    </dgm:pt>
    <dgm:pt modelId="{F1DCA743-4376-466C-8784-A8B5FADC20B5}" type="sibTrans" cxnId="{4A3164AA-485B-4FB8-B499-63696DF658AE}">
      <dgm:prSet/>
      <dgm:spPr/>
      <dgm:t>
        <a:bodyPr/>
        <a:lstStyle/>
        <a:p>
          <a:endParaRPr lang="en-US"/>
        </a:p>
      </dgm:t>
    </dgm:pt>
    <dgm:pt modelId="{6F421772-58A2-4D28-92CD-CABF174B1F44}">
      <dgm:prSet phldrT="[Text]" custT="1"/>
      <dgm:spPr/>
      <dgm:t>
        <a:bodyPr/>
        <a:lstStyle/>
        <a:p>
          <a:r>
            <a:rPr lang="en-US" sz="1600" dirty="0" smtClean="0"/>
            <a:t>Harsh conditions in mines and factories</a:t>
          </a:r>
          <a:endParaRPr lang="en-US" sz="1600" dirty="0"/>
        </a:p>
      </dgm:t>
    </dgm:pt>
    <dgm:pt modelId="{D99BB5FC-DC8B-49B1-8F00-0F3B949BA297}" type="parTrans" cxnId="{C7B48689-47BA-469F-A36A-3BFB562988F7}">
      <dgm:prSet/>
      <dgm:spPr/>
      <dgm:t>
        <a:bodyPr/>
        <a:lstStyle/>
        <a:p>
          <a:endParaRPr lang="en-US"/>
        </a:p>
      </dgm:t>
    </dgm:pt>
    <dgm:pt modelId="{EA354D3D-685A-4230-9C6A-8258FBDF178E}" type="sibTrans" cxnId="{C7B48689-47BA-469F-A36A-3BFB562988F7}">
      <dgm:prSet/>
      <dgm:spPr/>
      <dgm:t>
        <a:bodyPr/>
        <a:lstStyle/>
        <a:p>
          <a:endParaRPr lang="en-US"/>
        </a:p>
      </dgm:t>
    </dgm:pt>
    <dgm:pt modelId="{639E05D9-9F13-4B84-A207-31042246C1EE}">
      <dgm:prSet phldrT="[Text]" custT="1"/>
      <dgm:spPr/>
      <dgm:t>
        <a:bodyPr/>
        <a:lstStyle/>
        <a:p>
          <a:pPr>
            <a:lnSpc>
              <a:spcPct val="100000"/>
            </a:lnSpc>
            <a:spcAft>
              <a:spcPts val="0"/>
            </a:spcAft>
          </a:pPr>
          <a:r>
            <a:rPr lang="en-US" sz="1600" dirty="0" smtClean="0"/>
            <a:t>Emphasized the well being of the collective community</a:t>
          </a:r>
          <a:endParaRPr lang="en-US" sz="1600" dirty="0"/>
        </a:p>
      </dgm:t>
    </dgm:pt>
    <dgm:pt modelId="{222DFE62-BDC9-4125-970D-257F4D499CB0}" type="parTrans" cxnId="{26986FDE-27E9-465E-BC71-21BCAD67DA1A}">
      <dgm:prSet/>
      <dgm:spPr/>
      <dgm:t>
        <a:bodyPr/>
        <a:lstStyle/>
        <a:p>
          <a:endParaRPr lang="en-US"/>
        </a:p>
      </dgm:t>
    </dgm:pt>
    <dgm:pt modelId="{9BA54215-629A-4D5F-AD24-11323E99C2B6}" type="sibTrans" cxnId="{26986FDE-27E9-465E-BC71-21BCAD67DA1A}">
      <dgm:prSet/>
      <dgm:spPr/>
      <dgm:t>
        <a:bodyPr/>
        <a:lstStyle/>
        <a:p>
          <a:endParaRPr lang="en-US"/>
        </a:p>
      </dgm:t>
    </dgm:pt>
    <dgm:pt modelId="{CDCEFAF3-8A36-4761-B9D8-4C9DA37CA956}">
      <dgm:prSet phldrT="[Text]" custT="1"/>
      <dgm:spPr/>
      <dgm:t>
        <a:bodyPr/>
        <a:lstStyle/>
        <a:p>
          <a:r>
            <a:rPr lang="en-US" sz="1600" dirty="0" smtClean="0"/>
            <a:t>Improving society acc. to principles of reason (Enlightenment) </a:t>
          </a:r>
          <a:endParaRPr lang="en-US" sz="1600" dirty="0"/>
        </a:p>
      </dgm:t>
    </dgm:pt>
    <dgm:pt modelId="{43B2EE41-860C-4345-ABE7-B2DF82AB660C}" type="parTrans" cxnId="{AA2B841D-9A22-4FD4-B8F0-A828487F4EF7}">
      <dgm:prSet/>
      <dgm:spPr/>
      <dgm:t>
        <a:bodyPr/>
        <a:lstStyle/>
        <a:p>
          <a:endParaRPr lang="en-US"/>
        </a:p>
      </dgm:t>
    </dgm:pt>
    <dgm:pt modelId="{96B355F1-F6AD-4D31-A739-934A5DC9E177}" type="sibTrans" cxnId="{AA2B841D-9A22-4FD4-B8F0-A828487F4EF7}">
      <dgm:prSet/>
      <dgm:spPr/>
      <dgm:t>
        <a:bodyPr/>
        <a:lstStyle/>
        <a:p>
          <a:endParaRPr lang="en-US"/>
        </a:p>
      </dgm:t>
    </dgm:pt>
    <dgm:pt modelId="{0B98DA89-C90B-4C65-B998-82072263AB9B}">
      <dgm:prSet phldrT="[Text]" custT="1"/>
      <dgm:spPr/>
      <dgm:t>
        <a:bodyPr/>
        <a:lstStyle/>
        <a:p>
          <a:r>
            <a:rPr lang="en-US" sz="1600" dirty="0" smtClean="0"/>
            <a:t>Need for change and reform among workers</a:t>
          </a:r>
          <a:endParaRPr lang="en-US" sz="1600" dirty="0"/>
        </a:p>
      </dgm:t>
    </dgm:pt>
    <dgm:pt modelId="{082B1B71-1347-437B-ADA5-587909CF54A6}" type="parTrans" cxnId="{1F6B2ED6-06DF-4451-9C1E-56F272B93622}">
      <dgm:prSet/>
      <dgm:spPr/>
      <dgm:t>
        <a:bodyPr/>
        <a:lstStyle/>
        <a:p>
          <a:endParaRPr lang="en-US"/>
        </a:p>
      </dgm:t>
    </dgm:pt>
    <dgm:pt modelId="{3CF9D094-1000-4BEF-B328-C35F4481F256}" type="sibTrans" cxnId="{1F6B2ED6-06DF-4451-9C1E-56F272B93622}">
      <dgm:prSet/>
      <dgm:spPr/>
      <dgm:t>
        <a:bodyPr/>
        <a:lstStyle/>
        <a:p>
          <a:endParaRPr lang="en-US"/>
        </a:p>
      </dgm:t>
    </dgm:pt>
    <dgm:pt modelId="{E46B0544-7BD9-420E-AC08-1599EACC044B}">
      <dgm:prSet phldrT="[Text]" custT="1"/>
      <dgm:spPr/>
      <dgm:t>
        <a:bodyPr/>
        <a:lstStyle/>
        <a:p>
          <a:pPr>
            <a:lnSpc>
              <a:spcPct val="100000"/>
            </a:lnSpc>
            <a:spcAft>
              <a:spcPts val="0"/>
            </a:spcAft>
          </a:pPr>
          <a:r>
            <a:rPr lang="en-US" sz="1600" dirty="0" smtClean="0"/>
            <a:t>Goal could be achieved only by planned, state-directed social change (“Conservatism, Liberalism”)</a:t>
          </a:r>
          <a:endParaRPr lang="en-US" sz="1600" dirty="0"/>
        </a:p>
      </dgm:t>
    </dgm:pt>
    <dgm:pt modelId="{D81919C6-E59E-41CC-8CDD-F8E433B393C0}" type="parTrans" cxnId="{56DA1204-E0D2-4E8E-8B5E-E46A3C3EEE55}">
      <dgm:prSet/>
      <dgm:spPr/>
      <dgm:t>
        <a:bodyPr/>
        <a:lstStyle/>
        <a:p>
          <a:endParaRPr lang="en-US"/>
        </a:p>
      </dgm:t>
    </dgm:pt>
    <dgm:pt modelId="{E0FA2288-D35C-4F62-829C-ABD4C63424D9}" type="sibTrans" cxnId="{56DA1204-E0D2-4E8E-8B5E-E46A3C3EEE55}">
      <dgm:prSet/>
      <dgm:spPr/>
      <dgm:t>
        <a:bodyPr/>
        <a:lstStyle/>
        <a:p>
          <a:endParaRPr lang="en-US"/>
        </a:p>
      </dgm:t>
    </dgm:pt>
    <dgm:pt modelId="{199D1774-B0FA-45C9-A42A-C7E778F25C4C}" type="pres">
      <dgm:prSet presAssocID="{0A59E6AA-6E67-44E6-85CA-405F64807BC7}" presName="cycle" presStyleCnt="0">
        <dgm:presLayoutVars>
          <dgm:chMax val="1"/>
          <dgm:dir/>
          <dgm:animLvl val="ctr"/>
          <dgm:resizeHandles val="exact"/>
        </dgm:presLayoutVars>
      </dgm:prSet>
      <dgm:spPr/>
      <dgm:t>
        <a:bodyPr/>
        <a:lstStyle/>
        <a:p>
          <a:endParaRPr lang="en-US"/>
        </a:p>
      </dgm:t>
    </dgm:pt>
    <dgm:pt modelId="{64263307-0EC1-4EF8-9D71-76D673D1E246}" type="pres">
      <dgm:prSet presAssocID="{6F84F6AB-38A4-42CB-BD39-08006564740D}" presName="centerShape" presStyleLbl="node0" presStyleIdx="0" presStyleCnt="1" custScaleX="80329" custScaleY="74335" custLinFactNeighborX="-2952" custLinFactNeighborY="-506"/>
      <dgm:spPr/>
      <dgm:t>
        <a:bodyPr/>
        <a:lstStyle/>
        <a:p>
          <a:endParaRPr lang="en-US"/>
        </a:p>
      </dgm:t>
    </dgm:pt>
    <dgm:pt modelId="{0CFCFE57-41F1-4F2E-B4D9-CEFDE329E3DA}" type="pres">
      <dgm:prSet presAssocID="{A041B8FC-5994-4B78-8908-C5190906E5FE}" presName="parTrans" presStyleLbl="bgSibTrans2D1" presStyleIdx="0" presStyleCnt="3"/>
      <dgm:spPr/>
      <dgm:t>
        <a:bodyPr/>
        <a:lstStyle/>
        <a:p>
          <a:endParaRPr lang="en-US"/>
        </a:p>
      </dgm:t>
    </dgm:pt>
    <dgm:pt modelId="{1344C2A7-9340-40E4-AC9A-B7540B1DAAAA}" type="pres">
      <dgm:prSet presAssocID="{C4104A9E-DF47-4D27-92B3-3C0EC87F8E1A}" presName="node" presStyleLbl="node1" presStyleIdx="0" presStyleCnt="3" custScaleX="116835" custScaleY="126521" custRadScaleRad="125421" custRadScaleInc="-7082">
        <dgm:presLayoutVars>
          <dgm:bulletEnabled val="1"/>
        </dgm:presLayoutVars>
      </dgm:prSet>
      <dgm:spPr/>
      <dgm:t>
        <a:bodyPr/>
        <a:lstStyle/>
        <a:p>
          <a:endParaRPr lang="en-US"/>
        </a:p>
      </dgm:t>
    </dgm:pt>
    <dgm:pt modelId="{D181D140-3A61-4664-A9C0-599BF6706EB2}" type="pres">
      <dgm:prSet presAssocID="{8DA6D213-AB17-4250-BA76-124E16B23BCE}" presName="parTrans" presStyleLbl="bgSibTrans2D1" presStyleIdx="1" presStyleCnt="3"/>
      <dgm:spPr/>
      <dgm:t>
        <a:bodyPr/>
        <a:lstStyle/>
        <a:p>
          <a:endParaRPr lang="en-US"/>
        </a:p>
      </dgm:t>
    </dgm:pt>
    <dgm:pt modelId="{E0CB8BA3-99C4-4270-AAC2-0994044000F2}" type="pres">
      <dgm:prSet presAssocID="{B67C29E0-080E-4C31-A272-29731AC0F7BD}" presName="node" presStyleLbl="node1" presStyleIdx="1" presStyleCnt="3" custScaleX="139986" custScaleY="86276" custRadScaleRad="103744" custRadScaleInc="6201">
        <dgm:presLayoutVars>
          <dgm:bulletEnabled val="1"/>
        </dgm:presLayoutVars>
      </dgm:prSet>
      <dgm:spPr/>
      <dgm:t>
        <a:bodyPr/>
        <a:lstStyle/>
        <a:p>
          <a:endParaRPr lang="en-US"/>
        </a:p>
      </dgm:t>
    </dgm:pt>
    <dgm:pt modelId="{08526259-A4CE-490D-B01A-8E41B360C8DF}" type="pres">
      <dgm:prSet presAssocID="{080F1200-B41D-45D4-B238-A8C4523C5DC8}" presName="parTrans" presStyleLbl="bgSibTrans2D1" presStyleIdx="2" presStyleCnt="3" custLinFactNeighborX="-4106" custLinFactNeighborY="9877"/>
      <dgm:spPr/>
      <dgm:t>
        <a:bodyPr/>
        <a:lstStyle/>
        <a:p>
          <a:endParaRPr lang="en-US"/>
        </a:p>
      </dgm:t>
    </dgm:pt>
    <dgm:pt modelId="{8D6720E7-925B-4DBC-8EF2-D33271B92834}" type="pres">
      <dgm:prSet presAssocID="{FE496038-F783-4E02-A147-7F8A7531FA08}" presName="node" presStyleLbl="node1" presStyleIdx="2" presStyleCnt="3" custScaleX="154768" custScaleY="126984" custRadScaleRad="98780" custRadScaleInc="12172">
        <dgm:presLayoutVars>
          <dgm:bulletEnabled val="1"/>
        </dgm:presLayoutVars>
      </dgm:prSet>
      <dgm:spPr/>
      <dgm:t>
        <a:bodyPr/>
        <a:lstStyle/>
        <a:p>
          <a:endParaRPr lang="en-US"/>
        </a:p>
      </dgm:t>
    </dgm:pt>
  </dgm:ptLst>
  <dgm:cxnLst>
    <dgm:cxn modelId="{1F6B2ED6-06DF-4451-9C1E-56F272B93622}" srcId="{B67C29E0-080E-4C31-A272-29731AC0F7BD}" destId="{0B98DA89-C90B-4C65-B998-82072263AB9B}" srcOrd="1" destOrd="0" parTransId="{082B1B71-1347-437B-ADA5-587909CF54A6}" sibTransId="{3CF9D094-1000-4BEF-B328-C35F4481F256}"/>
    <dgm:cxn modelId="{1AA9076B-4B9D-4711-9245-0B69237956E3}" type="presOf" srcId="{C4104A9E-DF47-4D27-92B3-3C0EC87F8E1A}" destId="{1344C2A7-9340-40E4-AC9A-B7540B1DAAAA}" srcOrd="0" destOrd="0" presId="urn:microsoft.com/office/officeart/2005/8/layout/radial4"/>
    <dgm:cxn modelId="{B7FFD690-5D9D-4510-A5E4-AE43F57B6BBD}" type="presOf" srcId="{2107F910-255A-4834-8CDA-1C8B8CF8A7A3}" destId="{1344C2A7-9340-40E4-AC9A-B7540B1DAAAA}" srcOrd="0" destOrd="1" presId="urn:microsoft.com/office/officeart/2005/8/layout/radial4"/>
    <dgm:cxn modelId="{26986FDE-27E9-465E-BC71-21BCAD67DA1A}" srcId="{FE496038-F783-4E02-A147-7F8A7531FA08}" destId="{639E05D9-9F13-4B84-A207-31042246C1EE}" srcOrd="0" destOrd="0" parTransId="{222DFE62-BDC9-4125-970D-257F4D499CB0}" sibTransId="{9BA54215-629A-4D5F-AD24-11323E99C2B6}"/>
    <dgm:cxn modelId="{4A3164AA-485B-4FB8-B499-63696DF658AE}" srcId="{C4104A9E-DF47-4D27-92B3-3C0EC87F8E1A}" destId="{2107F910-255A-4834-8CDA-1C8B8CF8A7A3}" srcOrd="0" destOrd="0" parTransId="{EE929D77-4325-4861-A2C9-0E9F91E7AD27}" sibTransId="{F1DCA743-4376-466C-8784-A8B5FADC20B5}"/>
    <dgm:cxn modelId="{9FD28414-499B-4F1E-9AE0-2EFBB7F6A6DF}" srcId="{6F84F6AB-38A4-42CB-BD39-08006564740D}" destId="{FE496038-F783-4E02-A147-7F8A7531FA08}" srcOrd="2" destOrd="0" parTransId="{080F1200-B41D-45D4-B238-A8C4523C5DC8}" sibTransId="{B7220E96-F151-4C5B-B6D9-E1691F7901D8}"/>
    <dgm:cxn modelId="{E8AFE881-67B5-44D1-8CD0-6BC5B0658109}" type="presOf" srcId="{080F1200-B41D-45D4-B238-A8C4523C5DC8}" destId="{08526259-A4CE-490D-B01A-8E41B360C8DF}" srcOrd="0" destOrd="0" presId="urn:microsoft.com/office/officeart/2005/8/layout/radial4"/>
    <dgm:cxn modelId="{F084C4FC-6C52-43D2-B954-E1167E299CBE}" type="presOf" srcId="{639E05D9-9F13-4B84-A207-31042246C1EE}" destId="{8D6720E7-925B-4DBC-8EF2-D33271B92834}" srcOrd="0" destOrd="1" presId="urn:microsoft.com/office/officeart/2005/8/layout/radial4"/>
    <dgm:cxn modelId="{B275F026-6ACB-4BA4-9F5A-AA3803451638}" type="presOf" srcId="{B67C29E0-080E-4C31-A272-29731AC0F7BD}" destId="{E0CB8BA3-99C4-4270-AAC2-0994044000F2}" srcOrd="0" destOrd="0" presId="urn:microsoft.com/office/officeart/2005/8/layout/radial4"/>
    <dgm:cxn modelId="{5330BA5B-C5DC-4F9E-B1A6-776180299C5F}" type="presOf" srcId="{0A59E6AA-6E67-44E6-85CA-405F64807BC7}" destId="{199D1774-B0FA-45C9-A42A-C7E778F25C4C}" srcOrd="0" destOrd="0" presId="urn:microsoft.com/office/officeart/2005/8/layout/radial4"/>
    <dgm:cxn modelId="{B1A2B7A7-D5CB-423F-B3D2-A64FBE5FD5ED}" srcId="{6F84F6AB-38A4-42CB-BD39-08006564740D}" destId="{B67C29E0-080E-4C31-A272-29731AC0F7BD}" srcOrd="1" destOrd="0" parTransId="{8DA6D213-AB17-4250-BA76-124E16B23BCE}" sibTransId="{382EF309-502D-48A5-B2A6-C772534B3830}"/>
    <dgm:cxn modelId="{56DA1204-E0D2-4E8E-8B5E-E46A3C3EEE55}" srcId="{FE496038-F783-4E02-A147-7F8A7531FA08}" destId="{E46B0544-7BD9-420E-AC08-1599EACC044B}" srcOrd="1" destOrd="0" parTransId="{D81919C6-E59E-41CC-8CDD-F8E433B393C0}" sibTransId="{E0FA2288-D35C-4F62-829C-ABD4C63424D9}"/>
    <dgm:cxn modelId="{BE74C9EE-715D-467E-A93C-917425F58B6C}" type="presOf" srcId="{CDCEFAF3-8A36-4761-B9D8-4C9DA37CA956}" destId="{1344C2A7-9340-40E4-AC9A-B7540B1DAAAA}" srcOrd="0" destOrd="2" presId="urn:microsoft.com/office/officeart/2005/8/layout/radial4"/>
    <dgm:cxn modelId="{775D91FD-CA25-4160-B0C6-1E1A6D7ABC50}" type="presOf" srcId="{8DA6D213-AB17-4250-BA76-124E16B23BCE}" destId="{D181D140-3A61-4664-A9C0-599BF6706EB2}" srcOrd="0" destOrd="0" presId="urn:microsoft.com/office/officeart/2005/8/layout/radial4"/>
    <dgm:cxn modelId="{C7B48689-47BA-469F-A36A-3BFB562988F7}" srcId="{B67C29E0-080E-4C31-A272-29731AC0F7BD}" destId="{6F421772-58A2-4D28-92CD-CABF174B1F44}" srcOrd="0" destOrd="0" parTransId="{D99BB5FC-DC8B-49B1-8F00-0F3B949BA297}" sibTransId="{EA354D3D-685A-4230-9C6A-8258FBDF178E}"/>
    <dgm:cxn modelId="{FACDBFAC-2ABA-4862-B99F-B82D7AE9CFF1}" type="presOf" srcId="{6F84F6AB-38A4-42CB-BD39-08006564740D}" destId="{64263307-0EC1-4EF8-9D71-76D673D1E246}" srcOrd="0" destOrd="0" presId="urn:microsoft.com/office/officeart/2005/8/layout/radial4"/>
    <dgm:cxn modelId="{1E564974-5B4F-4B34-81C3-88D96BE286D3}" srcId="{6F84F6AB-38A4-42CB-BD39-08006564740D}" destId="{C4104A9E-DF47-4D27-92B3-3C0EC87F8E1A}" srcOrd="0" destOrd="0" parTransId="{A041B8FC-5994-4B78-8908-C5190906E5FE}" sibTransId="{B9C4DECE-9AAF-4E35-A15D-D7E583C0B6D1}"/>
    <dgm:cxn modelId="{460DDE26-7A63-46BD-97F0-2DEEB6CF3128}" type="presOf" srcId="{0B98DA89-C90B-4C65-B998-82072263AB9B}" destId="{E0CB8BA3-99C4-4270-AAC2-0994044000F2}" srcOrd="0" destOrd="2" presId="urn:microsoft.com/office/officeart/2005/8/layout/radial4"/>
    <dgm:cxn modelId="{37418DC5-01D9-49A6-BE86-3F2855F6AB87}" type="presOf" srcId="{A041B8FC-5994-4B78-8908-C5190906E5FE}" destId="{0CFCFE57-41F1-4F2E-B4D9-CEFDE329E3DA}" srcOrd="0" destOrd="0" presId="urn:microsoft.com/office/officeart/2005/8/layout/radial4"/>
    <dgm:cxn modelId="{F1F197E3-4EA2-4CE0-AB45-D0F6AFBBD10B}" srcId="{0A59E6AA-6E67-44E6-85CA-405F64807BC7}" destId="{6F84F6AB-38A4-42CB-BD39-08006564740D}" srcOrd="0" destOrd="0" parTransId="{193D7E81-4F59-4D0C-9FF5-9F687D8A5FD2}" sibTransId="{A3645BE7-FA25-4FAD-8F5D-4C26FE2BBA28}"/>
    <dgm:cxn modelId="{AA2B841D-9A22-4FD4-B8F0-A828487F4EF7}" srcId="{C4104A9E-DF47-4D27-92B3-3C0EC87F8E1A}" destId="{CDCEFAF3-8A36-4761-B9D8-4C9DA37CA956}" srcOrd="1" destOrd="0" parTransId="{43B2EE41-860C-4345-ABE7-B2DF82AB660C}" sibTransId="{96B355F1-F6AD-4D31-A739-934A5DC9E177}"/>
    <dgm:cxn modelId="{41C83B5C-D533-40C5-ACBA-ADA60755268F}" type="presOf" srcId="{FE496038-F783-4E02-A147-7F8A7531FA08}" destId="{8D6720E7-925B-4DBC-8EF2-D33271B92834}" srcOrd="0" destOrd="0" presId="urn:microsoft.com/office/officeart/2005/8/layout/radial4"/>
    <dgm:cxn modelId="{086EF875-1CF8-4472-B9F4-0EC2C53BDCE5}" type="presOf" srcId="{6F421772-58A2-4D28-92CD-CABF174B1F44}" destId="{E0CB8BA3-99C4-4270-AAC2-0994044000F2}" srcOrd="0" destOrd="1" presId="urn:microsoft.com/office/officeart/2005/8/layout/radial4"/>
    <dgm:cxn modelId="{B597215C-7CFF-4258-8036-A7F896CA8A70}" type="presOf" srcId="{E46B0544-7BD9-420E-AC08-1599EACC044B}" destId="{8D6720E7-925B-4DBC-8EF2-D33271B92834}" srcOrd="0" destOrd="2" presId="urn:microsoft.com/office/officeart/2005/8/layout/radial4"/>
    <dgm:cxn modelId="{B528D80B-2FED-435F-A369-68E006E97B1D}" type="presParOf" srcId="{199D1774-B0FA-45C9-A42A-C7E778F25C4C}" destId="{64263307-0EC1-4EF8-9D71-76D673D1E246}" srcOrd="0" destOrd="0" presId="urn:microsoft.com/office/officeart/2005/8/layout/radial4"/>
    <dgm:cxn modelId="{771E37FF-E6BD-4E66-8172-4EFEC5F9A470}" type="presParOf" srcId="{199D1774-B0FA-45C9-A42A-C7E778F25C4C}" destId="{0CFCFE57-41F1-4F2E-B4D9-CEFDE329E3DA}" srcOrd="1" destOrd="0" presId="urn:microsoft.com/office/officeart/2005/8/layout/radial4"/>
    <dgm:cxn modelId="{3DE2EC57-8752-4675-B05D-AE04E366D50C}" type="presParOf" srcId="{199D1774-B0FA-45C9-A42A-C7E778F25C4C}" destId="{1344C2A7-9340-40E4-AC9A-B7540B1DAAAA}" srcOrd="2" destOrd="0" presId="urn:microsoft.com/office/officeart/2005/8/layout/radial4"/>
    <dgm:cxn modelId="{BEA77D49-FB71-4799-A045-19E2B552157B}" type="presParOf" srcId="{199D1774-B0FA-45C9-A42A-C7E778F25C4C}" destId="{D181D140-3A61-4664-A9C0-599BF6706EB2}" srcOrd="3" destOrd="0" presId="urn:microsoft.com/office/officeart/2005/8/layout/radial4"/>
    <dgm:cxn modelId="{658EFCC4-ACB2-49A5-B2E1-C457FFDAC65D}" type="presParOf" srcId="{199D1774-B0FA-45C9-A42A-C7E778F25C4C}" destId="{E0CB8BA3-99C4-4270-AAC2-0994044000F2}" srcOrd="4" destOrd="0" presId="urn:microsoft.com/office/officeart/2005/8/layout/radial4"/>
    <dgm:cxn modelId="{8A6FD549-AD11-41AA-B607-F172FBBE8BCE}" type="presParOf" srcId="{199D1774-B0FA-45C9-A42A-C7E778F25C4C}" destId="{08526259-A4CE-490D-B01A-8E41B360C8DF}" srcOrd="5" destOrd="0" presId="urn:microsoft.com/office/officeart/2005/8/layout/radial4"/>
    <dgm:cxn modelId="{299356B7-530F-408A-9475-071F12EFE257}" type="presParOf" srcId="{199D1774-B0FA-45C9-A42A-C7E778F25C4C}" destId="{8D6720E7-925B-4DBC-8EF2-D33271B9283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68C6D-74EE-6E49-BE00-8F35AF00AF4D}">
      <dsp:nvSpPr>
        <dsp:cNvPr id="0" name=""/>
        <dsp:cNvSpPr/>
      </dsp:nvSpPr>
      <dsp:spPr>
        <a:xfrm>
          <a:off x="0" y="4105330"/>
          <a:ext cx="9982200" cy="847669"/>
        </a:xfrm>
        <a:prstGeom prst="rect">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New Theories of Change– Romanticism, Conservatism, Liberalism</a:t>
          </a:r>
          <a:r>
            <a:rPr lang="en-US" sz="1700" kern="1200" dirty="0" smtClean="0">
              <a:sym typeface="Wingdings"/>
            </a:rPr>
            <a:t> </a:t>
          </a:r>
          <a:r>
            <a:rPr lang="en-US" sz="1700" kern="1200" dirty="0" smtClean="0"/>
            <a:t>Utilitarianism</a:t>
          </a:r>
        </a:p>
      </dsp:txBody>
      <dsp:txXfrm>
        <a:off x="0" y="4105330"/>
        <a:ext cx="9982200" cy="847669"/>
      </dsp:txXfrm>
    </dsp:sp>
    <dsp:sp modelId="{D51E86D7-A189-E24D-ADBC-D5550EE36476}">
      <dsp:nvSpPr>
        <dsp:cNvPr id="0" name=""/>
        <dsp:cNvSpPr/>
      </dsp:nvSpPr>
      <dsp:spPr>
        <a:xfrm rot="10800000">
          <a:off x="0" y="2814235"/>
          <a:ext cx="9982200" cy="1303715"/>
        </a:xfrm>
        <a:prstGeom prst="upArrowCallout">
          <a:avLst/>
        </a:prstGeom>
        <a:solidFill>
          <a:schemeClr val="accent2">
            <a:hueOff val="-258054"/>
            <a:satOff val="659"/>
            <a:lumOff val="-1831"/>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The early 19</a:t>
          </a:r>
          <a:r>
            <a:rPr lang="en-US" sz="1700" kern="1200" baseline="30000" dirty="0" smtClean="0"/>
            <a:t>th</a:t>
          </a:r>
          <a:r>
            <a:rPr lang="en-US" sz="1700" kern="1200" dirty="0" smtClean="0"/>
            <a:t> century also faced a profound revolt, both philosophical and political, against traditional systems of thought</a:t>
          </a:r>
        </a:p>
      </dsp:txBody>
      <dsp:txXfrm rot="10800000">
        <a:off x="0" y="2814235"/>
        <a:ext cx="9982200" cy="847115"/>
      </dsp:txXfrm>
    </dsp:sp>
    <dsp:sp modelId="{D04EC1F7-118C-6245-96B2-938F2564223F}">
      <dsp:nvSpPr>
        <dsp:cNvPr id="0" name=""/>
        <dsp:cNvSpPr/>
      </dsp:nvSpPr>
      <dsp:spPr>
        <a:xfrm rot="10800000">
          <a:off x="0" y="1291095"/>
          <a:ext cx="9982200" cy="1535854"/>
        </a:xfrm>
        <a:prstGeom prst="upArrowCallout">
          <a:avLst/>
        </a:prstGeom>
        <a:solidFill>
          <a:schemeClr val="accent2">
            <a:hueOff val="-516107"/>
            <a:satOff val="1317"/>
            <a:lumOff val="-3661"/>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The Industrial Revolution was creating a new economic situation filled with uncertainty and complexity. Industrialization and industrial capitalism  created new social, political, and intellectual problems Europeans  faced at all levels.</a:t>
          </a:r>
        </a:p>
      </dsp:txBody>
      <dsp:txXfrm rot="10800000">
        <a:off x="0" y="1291095"/>
        <a:ext cx="9982200" cy="997952"/>
      </dsp:txXfrm>
    </dsp:sp>
    <dsp:sp modelId="{2E0F8986-1EA2-094A-BFBE-D0CF3D9D1B3F}">
      <dsp:nvSpPr>
        <dsp:cNvPr id="0" name=""/>
        <dsp:cNvSpPr/>
      </dsp:nvSpPr>
      <dsp:spPr>
        <a:xfrm rot="10800000">
          <a:off x="0" y="95"/>
          <a:ext cx="9982200" cy="1303715"/>
        </a:xfrm>
        <a:prstGeom prst="upArrowCallout">
          <a:avLst/>
        </a:prstGeom>
        <a:solidFill>
          <a:schemeClr val="accent2">
            <a:hueOff val="-774161"/>
            <a:satOff val="1976"/>
            <a:lumOff val="-5492"/>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The aftermath of the French Revolution was marked by the development of governments that were different and more varied than those which existed in the previous period</a:t>
          </a:r>
          <a:endParaRPr lang="en-US" sz="1700" kern="1200" dirty="0"/>
        </a:p>
      </dsp:txBody>
      <dsp:txXfrm rot="10800000">
        <a:off x="0" y="95"/>
        <a:ext cx="9982200" cy="847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6A6B3-7C3F-4EAE-91EB-DF16EAFE0A8E}">
      <dsp:nvSpPr>
        <dsp:cNvPr id="0" name=""/>
        <dsp:cNvSpPr/>
      </dsp:nvSpPr>
      <dsp:spPr>
        <a:xfrm>
          <a:off x="0" y="2256223"/>
          <a:ext cx="9296400" cy="0"/>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146305-E0C6-459C-A112-1E7C811FC224}">
      <dsp:nvSpPr>
        <dsp:cNvPr id="0" name=""/>
        <dsp:cNvSpPr/>
      </dsp:nvSpPr>
      <dsp:spPr>
        <a:xfrm>
          <a:off x="0" y="557723"/>
          <a:ext cx="9296400" cy="0"/>
        </a:xfrm>
        <a:prstGeom prst="line">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160DBF-E2F9-4F95-926A-CF2CF699964E}">
      <dsp:nvSpPr>
        <dsp:cNvPr id="0" name=""/>
        <dsp:cNvSpPr/>
      </dsp:nvSpPr>
      <dsp:spPr>
        <a:xfrm>
          <a:off x="2417064" y="892"/>
          <a:ext cx="6879336" cy="556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lvl="0" algn="l" defTabSz="1155700">
            <a:lnSpc>
              <a:spcPct val="90000"/>
            </a:lnSpc>
            <a:spcBef>
              <a:spcPct val="0"/>
            </a:spcBef>
            <a:spcAft>
              <a:spcPct val="35000"/>
            </a:spcAft>
          </a:pPr>
          <a:r>
            <a:rPr lang="pt-BR" sz="2600" kern="1200" dirty="0" smtClean="0"/>
            <a:t>(1723—1790) </a:t>
          </a:r>
          <a:r>
            <a:rPr lang="pt-BR" sz="2600" i="1" kern="1200" dirty="0" smtClean="0"/>
            <a:t>The </a:t>
          </a:r>
          <a:r>
            <a:rPr lang="en-US" sz="2600" i="1" u="none" kern="1200" dirty="0" smtClean="0"/>
            <a:t>Wealth of Nations </a:t>
          </a:r>
          <a:r>
            <a:rPr lang="en-US" sz="2600" i="0" u="none" kern="1200" dirty="0" smtClean="0"/>
            <a:t>(1776) </a:t>
          </a:r>
          <a:endParaRPr lang="en-US" sz="2600" i="0" u="none" kern="1200" dirty="0"/>
        </a:p>
      </dsp:txBody>
      <dsp:txXfrm>
        <a:off x="2417064" y="892"/>
        <a:ext cx="6879336" cy="556830"/>
      </dsp:txXfrm>
    </dsp:sp>
    <dsp:sp modelId="{968A89D5-2D75-43AB-BD78-861183CEB3E4}">
      <dsp:nvSpPr>
        <dsp:cNvPr id="0" name=""/>
        <dsp:cNvSpPr/>
      </dsp:nvSpPr>
      <dsp:spPr>
        <a:xfrm>
          <a:off x="0" y="22425"/>
          <a:ext cx="2417064" cy="513765"/>
        </a:xfrm>
        <a:prstGeom prst="round2SameRect">
          <a:avLst>
            <a:gd name="adj1" fmla="val 16670"/>
            <a:gd name="adj2" fmla="val 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Adam Smith </a:t>
          </a:r>
          <a:endParaRPr lang="en-US" sz="2700" kern="1200" dirty="0"/>
        </a:p>
      </dsp:txBody>
      <dsp:txXfrm>
        <a:off x="25084" y="47509"/>
        <a:ext cx="2366896" cy="488681"/>
      </dsp:txXfrm>
    </dsp:sp>
    <dsp:sp modelId="{152BA7E1-83AE-41B5-8EB0-9FC3594FB3D5}">
      <dsp:nvSpPr>
        <dsp:cNvPr id="0" name=""/>
        <dsp:cNvSpPr/>
      </dsp:nvSpPr>
      <dsp:spPr>
        <a:xfrm>
          <a:off x="0" y="557723"/>
          <a:ext cx="9296400" cy="1113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i="1" kern="1200" dirty="0" smtClean="0"/>
            <a:t>Laissez-faire</a:t>
          </a:r>
          <a:r>
            <a:rPr lang="en-US" sz="1700" kern="1200" dirty="0" smtClean="0"/>
            <a:t>: opposed gov’t involvement in social and economic activities</a:t>
          </a:r>
          <a:endParaRPr lang="en-US" sz="1700" kern="1200" dirty="0"/>
        </a:p>
        <a:p>
          <a:pPr marL="171450" lvl="1" indent="-171450" algn="l" defTabSz="755650">
            <a:lnSpc>
              <a:spcPct val="90000"/>
            </a:lnSpc>
            <a:spcBef>
              <a:spcPct val="0"/>
            </a:spcBef>
            <a:spcAft>
              <a:spcPct val="15000"/>
            </a:spcAft>
            <a:buChar char="••"/>
          </a:pPr>
          <a:r>
            <a:rPr lang="en-US" sz="1700" kern="1200" dirty="0" smtClean="0"/>
            <a:t>Merged Locke’s ideas of civil society with economic theory</a:t>
          </a:r>
        </a:p>
        <a:p>
          <a:pPr marL="171450" lvl="1" indent="-171450" algn="l" defTabSz="755650">
            <a:lnSpc>
              <a:spcPct val="90000"/>
            </a:lnSpc>
            <a:spcBef>
              <a:spcPct val="0"/>
            </a:spcBef>
            <a:spcAft>
              <a:spcPct val="15000"/>
            </a:spcAft>
            <a:buChar char="••"/>
          </a:pPr>
          <a:r>
            <a:rPr lang="en-US" sz="1700" kern="1200" dirty="0" smtClean="0"/>
            <a:t>Advocated free trade; Opposed Mercantilism</a:t>
          </a:r>
        </a:p>
        <a:p>
          <a:pPr marL="171450" lvl="1" indent="-171450" algn="l" defTabSz="755650">
            <a:lnSpc>
              <a:spcPct val="90000"/>
            </a:lnSpc>
            <a:spcBef>
              <a:spcPct val="0"/>
            </a:spcBef>
            <a:spcAft>
              <a:spcPct val="15000"/>
            </a:spcAft>
            <a:buChar char="••"/>
          </a:pPr>
          <a:r>
            <a:rPr lang="en-US" sz="1700" kern="1200" dirty="0" smtClean="0"/>
            <a:t>“Invisible Hand”—self regulating behavior of market</a:t>
          </a:r>
          <a:endParaRPr lang="en-US" sz="1700" i="1" kern="1200" dirty="0" smtClean="0"/>
        </a:p>
      </dsp:txBody>
      <dsp:txXfrm>
        <a:off x="0" y="557723"/>
        <a:ext cx="9296400" cy="1113827"/>
      </dsp:txXfrm>
    </dsp:sp>
    <dsp:sp modelId="{758429CC-6EA7-4725-9569-9AABF38368B7}">
      <dsp:nvSpPr>
        <dsp:cNvPr id="0" name=""/>
        <dsp:cNvSpPr/>
      </dsp:nvSpPr>
      <dsp:spPr>
        <a:xfrm>
          <a:off x="2433987" y="1651271"/>
          <a:ext cx="6862412" cy="556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pPr>
          <a:r>
            <a:rPr lang="en-US" sz="2500" kern="1200" dirty="0" smtClean="0"/>
            <a:t>(1772—1823) </a:t>
          </a:r>
          <a:r>
            <a:rPr lang="en-US" sz="2500" i="1" kern="1200" dirty="0" smtClean="0"/>
            <a:t> Principles of Political Economy…</a:t>
          </a:r>
          <a:r>
            <a:rPr lang="en-US" sz="2500" kern="1200" dirty="0" smtClean="0"/>
            <a:t>(1817)</a:t>
          </a:r>
          <a:endParaRPr lang="en-US" sz="2500" kern="1200" dirty="0"/>
        </a:p>
      </dsp:txBody>
      <dsp:txXfrm>
        <a:off x="2433987" y="1651271"/>
        <a:ext cx="6862412" cy="556830"/>
      </dsp:txXfrm>
    </dsp:sp>
    <dsp:sp modelId="{9E8E38DD-91F1-46E9-9F13-44B8D98BA879}">
      <dsp:nvSpPr>
        <dsp:cNvPr id="0" name=""/>
        <dsp:cNvSpPr/>
      </dsp:nvSpPr>
      <dsp:spPr>
        <a:xfrm>
          <a:off x="0" y="1699392"/>
          <a:ext cx="2417064" cy="556830"/>
        </a:xfrm>
        <a:prstGeom prst="round2SameRect">
          <a:avLst>
            <a:gd name="adj1" fmla="val 16670"/>
            <a:gd name="adj2" fmla="val 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David Ricardo</a:t>
          </a:r>
          <a:endParaRPr lang="en-US" sz="2700" kern="1200" dirty="0"/>
        </a:p>
      </dsp:txBody>
      <dsp:txXfrm>
        <a:off x="27187" y="1726579"/>
        <a:ext cx="2362690" cy="529643"/>
      </dsp:txXfrm>
    </dsp:sp>
    <dsp:sp modelId="{34CFE8DB-1315-4BC8-A35E-68F90FB140D5}">
      <dsp:nvSpPr>
        <dsp:cNvPr id="0" name=""/>
        <dsp:cNvSpPr/>
      </dsp:nvSpPr>
      <dsp:spPr>
        <a:xfrm>
          <a:off x="0" y="2256223"/>
          <a:ext cx="9296400" cy="1113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a:p>
          <a:pPr marL="171450" lvl="1" indent="-171450" algn="l" defTabSz="800100">
            <a:lnSpc>
              <a:spcPct val="90000"/>
            </a:lnSpc>
            <a:spcBef>
              <a:spcPct val="0"/>
            </a:spcBef>
            <a:spcAft>
              <a:spcPct val="15000"/>
            </a:spcAft>
            <a:buChar char="••"/>
          </a:pPr>
          <a:r>
            <a:rPr lang="en-US" sz="1800" kern="1200" dirty="0" smtClean="0"/>
            <a:t>Wealth comes from land, capital, and labor (Chambers)</a:t>
          </a:r>
          <a:endParaRPr lang="en-US" sz="1800" kern="1200" dirty="0"/>
        </a:p>
        <a:p>
          <a:pPr marL="171450" lvl="1" indent="-171450" algn="l" defTabSz="800100">
            <a:lnSpc>
              <a:spcPct val="90000"/>
            </a:lnSpc>
            <a:spcBef>
              <a:spcPct val="0"/>
            </a:spcBef>
            <a:spcAft>
              <a:spcPct val="15000"/>
            </a:spcAft>
            <a:buChar char="••"/>
          </a:pPr>
          <a:r>
            <a:rPr lang="en-US" sz="1800" kern="1200" dirty="0" smtClean="0"/>
            <a:t> Iron Law of Wages: market forces will result in subsistence wage</a:t>
          </a:r>
          <a:endParaRPr lang="en-US" sz="1800" kern="1200" dirty="0"/>
        </a:p>
        <a:p>
          <a:pPr marL="171450" lvl="1" indent="-171450" algn="l" defTabSz="800100">
            <a:lnSpc>
              <a:spcPct val="90000"/>
            </a:lnSpc>
            <a:spcBef>
              <a:spcPct val="0"/>
            </a:spcBef>
            <a:spcAft>
              <a:spcPct val="15000"/>
            </a:spcAft>
            <a:buChar char="••"/>
          </a:pPr>
          <a:r>
            <a:rPr lang="en-US" sz="1800" kern="1200" dirty="0" smtClean="0">
              <a:hlinkClick xmlns:r="http://schemas.openxmlformats.org/officeDocument/2006/relationships" r:id="rId1"/>
            </a:rPr>
            <a:t>Labor Theory of Value</a:t>
          </a:r>
          <a:r>
            <a:rPr lang="en-US" sz="1800" kern="1200" dirty="0" smtClean="0"/>
            <a:t>: products value results from labor required to make it (Chambers)</a:t>
          </a:r>
          <a:endParaRPr lang="en-US" sz="1800" kern="1200" dirty="0"/>
        </a:p>
      </dsp:txBody>
      <dsp:txXfrm>
        <a:off x="0" y="2256223"/>
        <a:ext cx="9296400" cy="1113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1/15/2013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1/15/2013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9</a:t>
            </a:fld>
            <a:endParaRPr lang="en-US"/>
          </a:p>
        </p:txBody>
      </p:sp>
    </p:spTree>
    <p:extLst>
      <p:ext uri="{BB962C8B-B14F-4D97-AF65-F5344CB8AC3E}">
        <p14:creationId xmlns:p14="http://schemas.microsoft.com/office/powerpoint/2010/main" val="295973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7209051-6E81-43E8-9099-FF6A0C3DCFE8}" type="datetime1">
              <a:rPr lang="en-US"/>
              <a:t>1/15/2013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CEAB04-7709-4C1E-A61A-74684A0170FC}" type="datetime1">
              <a:rPr lang="en-US"/>
              <a:t>1/15/2013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C79BD0D-E0B1-4CED-AC65-708AC79EB9CD}" type="datetime1">
              <a:rPr lang="en-US"/>
              <a:t>1/15/2013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CC3EA6D-DF0B-4D4B-B359-5F1D1D0E30A4}" type="datetime1">
              <a:rPr lang="en-US"/>
              <a:t>1/15/2013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EDB99-15BC-4479-BAC5-1E502E66917A}" type="datetime1">
              <a:rPr lang="en-US"/>
              <a:t>1/15/2013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67C2A3-CD19-48AB-9F64-ECCF75182EDD}" type="datetime1">
              <a:rPr lang="en-US"/>
              <a:t>1/15/2013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8882" y="1596571"/>
            <a:ext cx="487553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21888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094412" y="1596571"/>
            <a:ext cx="487553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63E8C1-7C87-4705-AB97-8CD17D208E3F}" type="datetime1">
              <a:rPr lang="en-US"/>
              <a:t>1/15/2013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20C624E-DF92-4841-B9B9-DD11AA239B85}" type="datetime1">
              <a:rPr lang="en-US"/>
              <a:t>1/15/2013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FBDA3AE1-4360-4D5B-BDBC-656B872DD533}" type="datetime1">
              <a:rPr lang="en-US"/>
              <a:t>1/15/2013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90708-46A4-4851-883E-8DFB8939107E}" type="datetime1">
              <a:rPr lang="en-US"/>
              <a:t>1/15/2013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8EFFC-86AE-4294-A319-CAFC2651994B}" type="datetime1">
              <a:rPr lang="en-US"/>
              <a:t>1/15/2013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endParaRPr/>
          </a:p>
        </p:txBody>
      </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1/15/2013</a:t>
            </a:fld>
            <a:endParaRPr/>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hyperlink" Target="http://www.victorianweb.org/victorian/economics/ricardo2.html" TargetMode="Externa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historyguide.org/intellect/bentham.html"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iep.utm.edu/milljs/"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6.xml"/><Relationship Id="rId1" Type="http://schemas.openxmlformats.org/officeDocument/2006/relationships/slideLayout" Target="../slideLayouts/slideLayout4.xml"/><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historyguide.org/intellect/fourier.html" TargetMode="Externa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hyperlink" Target="http://books.google.com/books?id=yqbaAAAAMAAJ&amp;printsec=frontcover&amp;source=gbs_ge_summary_r&amp;cad=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historyguide.org/intellect/owen.html"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2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utilitarianism.net/" TargetMode="External"/><Relationship Id="rId7" Type="http://schemas.openxmlformats.org/officeDocument/2006/relationships/hyperlink" Target="http://robert-owen-museum.org.uk/" TargetMode="External"/><Relationship Id="rId2" Type="http://schemas.openxmlformats.org/officeDocument/2006/relationships/hyperlink" Target="http://www.historyguide.org/intellect/lecture23a.html" TargetMode="External"/><Relationship Id="rId1" Type="http://schemas.openxmlformats.org/officeDocument/2006/relationships/slideLayout" Target="../slideLayouts/slideLayout2.xml"/><Relationship Id="rId6" Type="http://schemas.openxmlformats.org/officeDocument/2006/relationships/hyperlink" Target="http://plato.stanford.edu/entries/mill/" TargetMode="External"/><Relationship Id="rId5" Type="http://schemas.openxmlformats.org/officeDocument/2006/relationships/hyperlink" Target="http://library.thinkquest.org/3376/Genktk6.htm?tqskip1=1&amp;tqtime=0329" TargetMode="External"/><Relationship Id="rId4" Type="http://schemas.openxmlformats.org/officeDocument/2006/relationships/hyperlink" Target="http://plato.stanford.edu/entries/liberalis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ebspace.ship.edu/cgboer/romanticism.html" TargetMode="External"/><Relationship Id="rId2" Type="http://schemas.openxmlformats.org/officeDocument/2006/relationships/hyperlink" Target="http://public.wsu.edu/~brians/hum_303/romanticism.htm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oakparkusd.org/Page/6156"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lato.stanford.edu/entries/burk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maistre.polthought.cam.ac.uk/" TargetMode="External"/><Relationship Id="rId7" Type="http://schemas.openxmlformats.org/officeDocument/2006/relationships/hyperlink" Target="http://www.historyguide.org/intellect/burke.html" TargetMode="External"/><Relationship Id="rId2" Type="http://schemas.openxmlformats.org/officeDocument/2006/relationships/hyperlink" Target="http://www.fordham.edu/halsall/mod/1810demaistre.asp" TargetMode="Externa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hyperlink" Target="http://www.toqonline.com/blog/bonald-on-divorce-i/"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sers.manchester.edu/Student/EJHersberger/MyPage2/Metternich,%20conservatism.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t="-2000" b="-2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522412" y="990600"/>
            <a:ext cx="8838087" cy="1048196"/>
          </a:xfrm>
          <a:prstGeom prst="roundRect">
            <a:avLst/>
          </a:prstGeom>
          <a:noFill/>
        </p:spPr>
        <p:txBody>
          <a:bodyPr vert="horz" lIns="121899" tIns="60949" rIns="121899" bIns="60949" rtlCol="0" anchor="b">
            <a:noAutofit/>
          </a:bodyPr>
          <a:lstStyle>
            <a:lvl1pPr algn="l" defTabSz="1218987" rtl="0" eaLnBrk="1" latinLnBrk="0" hangingPunct="1">
              <a:lnSpc>
                <a:spcPct val="80000"/>
              </a:lnSpc>
              <a:spcBef>
                <a:spcPct val="0"/>
              </a:spcBef>
              <a:buNone/>
              <a:defRPr sz="6000" kern="1200">
                <a:solidFill>
                  <a:schemeClr val="tx1"/>
                </a:solidFill>
                <a:latin typeface="+mj-lt"/>
                <a:ea typeface="+mj-ea"/>
                <a:cs typeface="+mj-cs"/>
              </a:defRPr>
            </a:lvl1pPr>
          </a:lstStyle>
          <a:p>
            <a:r>
              <a:rPr lang="en-US" b="1" dirty="0" smtClean="0">
                <a:ln w="20955">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latin typeface="Corbel" pitchFamily="34" charset="0"/>
              </a:rPr>
              <a:t>Ch. 23 Theories of Change</a:t>
            </a:r>
            <a:endParaRPr lang="en-US" b="1" dirty="0">
              <a:ln w="20955">
                <a:solidFill>
                  <a:schemeClr val="tx2">
                    <a:tint val="1000"/>
                  </a:schemeClr>
                </a:solidFill>
                <a:prstDash val="solid"/>
              </a:ln>
              <a:solidFill>
                <a:schemeClr val="accent1">
                  <a:lumMod val="75000"/>
                </a:schemeClr>
              </a:solidFill>
              <a:effectLst>
                <a:outerShdw blurRad="50000" dist="50800" dir="7500000" algn="tl">
                  <a:srgbClr val="000000">
                    <a:shade val="5000"/>
                    <a:alpha val="35000"/>
                  </a:srgbClr>
                </a:outerShdw>
              </a:effectLst>
              <a:latin typeface="Corbel" pitchFamily="34" charset="0"/>
            </a:endParaRPr>
          </a:p>
        </p:txBody>
      </p:sp>
      <p:sp>
        <p:nvSpPr>
          <p:cNvPr id="8" name="Subtitle 2"/>
          <p:cNvSpPr>
            <a:spLocks noGrp="1"/>
          </p:cNvSpPr>
          <p:nvPr>
            <p:ph type="subTitle" idx="1"/>
          </p:nvPr>
        </p:nvSpPr>
        <p:spPr>
          <a:xfrm>
            <a:off x="2589212" y="2038796"/>
            <a:ext cx="1751488" cy="1263206"/>
          </a:xfrm>
          <a:prstGeom prst="roundRect">
            <a:avLst/>
          </a:prstGeom>
          <a:solidFill>
            <a:schemeClr val="accent1">
              <a:lumMod val="75000"/>
              <a:alpha val="53000"/>
            </a:schemeClr>
          </a:solidFill>
        </p:spPr>
        <p:txBody>
          <a:bodyPr>
            <a:normAutofit fontScale="77500" lnSpcReduction="20000"/>
          </a:bodyPr>
          <a:lstStyle/>
          <a:p>
            <a:pPr>
              <a:lnSpc>
                <a:spcPct val="120000"/>
              </a:lnSpc>
              <a:spcBef>
                <a:spcPts val="0"/>
              </a:spcBef>
            </a:pPr>
            <a:r>
              <a:rPr lang="en-US" b="1" dirty="0" smtClean="0">
                <a:ln w="3175">
                  <a:noFill/>
                </a:ln>
                <a:solidFill>
                  <a:schemeClr val="bg1"/>
                </a:solidFill>
              </a:rPr>
              <a:t>Irena Yang</a:t>
            </a:r>
          </a:p>
          <a:p>
            <a:pPr>
              <a:lnSpc>
                <a:spcPct val="120000"/>
              </a:lnSpc>
              <a:spcBef>
                <a:spcPts val="0"/>
              </a:spcBef>
            </a:pPr>
            <a:r>
              <a:rPr lang="en-US" b="1" dirty="0" smtClean="0">
                <a:ln w="3175">
                  <a:noFill/>
                </a:ln>
                <a:solidFill>
                  <a:schemeClr val="bg1"/>
                </a:solidFill>
              </a:rPr>
              <a:t>Period 5</a:t>
            </a:r>
          </a:p>
          <a:p>
            <a:pPr>
              <a:lnSpc>
                <a:spcPct val="120000"/>
              </a:lnSpc>
              <a:spcBef>
                <a:spcPts val="0"/>
              </a:spcBef>
            </a:pPr>
            <a:r>
              <a:rPr lang="en-US" b="1" dirty="0" smtClean="0">
                <a:ln w="3175">
                  <a:noFill/>
                </a:ln>
                <a:solidFill>
                  <a:schemeClr val="bg1"/>
                </a:solidFill>
              </a:rPr>
              <a:t>1/10/12</a:t>
            </a:r>
            <a:endParaRPr lang="en-US" b="1" dirty="0">
              <a:ln w="3175">
                <a:noFill/>
              </a:ln>
              <a:solidFill>
                <a:schemeClr val="bg1"/>
              </a:solidFill>
            </a:endParaRP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Economic Liberalism: </a:t>
            </a:r>
            <a:r>
              <a:rPr lang="en-US" sz="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Political Economists</a:t>
            </a:r>
            <a:endParaRPr lang="en-US" sz="3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4412" y="1981200"/>
            <a:ext cx="208422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2509023454"/>
              </p:ext>
            </p:extLst>
          </p:nvPr>
        </p:nvGraphicFramePr>
        <p:xfrm>
          <a:off x="455612" y="1500325"/>
          <a:ext cx="9296400" cy="3370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10083632" y="4800600"/>
            <a:ext cx="1905000" cy="553998"/>
          </a:xfrm>
          <a:prstGeom prst="rect">
            <a:avLst/>
          </a:prstGeom>
          <a:noFill/>
        </p:spPr>
        <p:txBody>
          <a:bodyPr wrap="square" rtlCol="0">
            <a:spAutoFit/>
          </a:bodyPr>
          <a:lstStyle/>
          <a:p>
            <a:pPr algn="ctr"/>
            <a:r>
              <a:rPr lang="en-US" sz="1500" dirty="0" smtClean="0"/>
              <a:t>David Ricardo (click for bio)</a:t>
            </a:r>
            <a:endParaRPr lang="en-US" sz="1500" dirty="0"/>
          </a:p>
        </p:txBody>
      </p:sp>
      <p:grpSp>
        <p:nvGrpSpPr>
          <p:cNvPr id="3" name="Group 2"/>
          <p:cNvGrpSpPr/>
          <p:nvPr/>
        </p:nvGrpSpPr>
        <p:grpSpPr>
          <a:xfrm>
            <a:off x="450645" y="4724400"/>
            <a:ext cx="9296400" cy="1786136"/>
            <a:chOff x="379412" y="4852639"/>
            <a:chExt cx="9296400" cy="1786136"/>
          </a:xfrm>
        </p:grpSpPr>
        <p:grpSp>
          <p:nvGrpSpPr>
            <p:cNvPr id="6" name="Group 5"/>
            <p:cNvGrpSpPr/>
            <p:nvPr/>
          </p:nvGrpSpPr>
          <p:grpSpPr>
            <a:xfrm>
              <a:off x="2796476" y="4852639"/>
              <a:ext cx="6879336" cy="595098"/>
              <a:chOff x="2417064" y="3631119"/>
              <a:chExt cx="6879336" cy="595098"/>
            </a:xfrm>
          </p:grpSpPr>
          <p:sp>
            <p:nvSpPr>
              <p:cNvPr id="15" name="Rectangle 14"/>
              <p:cNvSpPr/>
              <p:nvPr/>
            </p:nvSpPr>
            <p:spPr>
              <a:xfrm>
                <a:off x="2417064" y="3631119"/>
                <a:ext cx="6879336" cy="5950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2417064" y="3631119"/>
                <a:ext cx="6879336" cy="5950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b" anchorCtr="0">
                <a:noAutofit/>
              </a:bodyPr>
              <a:lstStyle/>
              <a:p>
                <a:pPr lvl="0" algn="l" defTabSz="1155700">
                  <a:lnSpc>
                    <a:spcPct val="90000"/>
                  </a:lnSpc>
                  <a:spcBef>
                    <a:spcPct val="0"/>
                  </a:spcBef>
                  <a:spcAft>
                    <a:spcPct val="35000"/>
                  </a:spcAft>
                </a:pPr>
                <a:r>
                  <a:rPr lang="en-US" sz="2600" kern="1200" dirty="0" smtClean="0"/>
                  <a:t>(1766—1834) </a:t>
                </a:r>
                <a:r>
                  <a:rPr lang="en-US" sz="2300" i="1" kern="1200" dirty="0" smtClean="0"/>
                  <a:t>Essay on the Principle of Population </a:t>
                </a:r>
                <a:r>
                  <a:rPr lang="en-US" sz="2000" i="0" kern="1200" dirty="0" smtClean="0"/>
                  <a:t>(1798)  </a:t>
                </a:r>
                <a:endParaRPr lang="en-US" sz="2000" i="0" kern="1200" dirty="0"/>
              </a:p>
            </p:txBody>
          </p:sp>
        </p:grpSp>
        <p:grpSp>
          <p:nvGrpSpPr>
            <p:cNvPr id="9" name="Group 8"/>
            <p:cNvGrpSpPr/>
            <p:nvPr/>
          </p:nvGrpSpPr>
          <p:grpSpPr>
            <a:xfrm>
              <a:off x="379412" y="4981241"/>
              <a:ext cx="2417064" cy="419615"/>
              <a:chOff x="0" y="3759721"/>
              <a:chExt cx="2417064" cy="419615"/>
            </a:xfrm>
          </p:grpSpPr>
          <p:sp>
            <p:nvSpPr>
              <p:cNvPr id="13" name="Round Same Side Corner Rectangle 12"/>
              <p:cNvSpPr/>
              <p:nvPr/>
            </p:nvSpPr>
            <p:spPr>
              <a:xfrm>
                <a:off x="0" y="3759721"/>
                <a:ext cx="2417064" cy="419615"/>
              </a:xfrm>
              <a:prstGeom prst="round2SameRect">
                <a:avLst>
                  <a:gd name="adj1" fmla="val 16670"/>
                  <a:gd name="adj2" fmla="val 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 Same Side Corner Rectangle 6"/>
              <p:cNvSpPr/>
              <p:nvPr/>
            </p:nvSpPr>
            <p:spPr>
              <a:xfrm>
                <a:off x="16239" y="3780209"/>
                <a:ext cx="2376088" cy="399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Thomas Malthus </a:t>
                </a:r>
                <a:endParaRPr lang="en-US" sz="2200" kern="1200" dirty="0"/>
              </a:p>
            </p:txBody>
          </p:sp>
        </p:grpSp>
        <p:grpSp>
          <p:nvGrpSpPr>
            <p:cNvPr id="10" name="Group 9"/>
            <p:cNvGrpSpPr/>
            <p:nvPr/>
          </p:nvGrpSpPr>
          <p:grpSpPr>
            <a:xfrm>
              <a:off x="379412" y="5448401"/>
              <a:ext cx="9296400" cy="1190374"/>
              <a:chOff x="0" y="4226881"/>
              <a:chExt cx="9296400" cy="1190374"/>
            </a:xfrm>
          </p:grpSpPr>
          <p:sp>
            <p:nvSpPr>
              <p:cNvPr id="11" name="Rectangle 10"/>
              <p:cNvSpPr/>
              <p:nvPr/>
            </p:nvSpPr>
            <p:spPr>
              <a:xfrm>
                <a:off x="0" y="4226881"/>
                <a:ext cx="9296400" cy="11903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4226881"/>
                <a:ext cx="9296400" cy="11903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“Malthus argued that population, when unchecked, increases in a geometric ratio while the food supply increases only in an arithmetic ratio.  The result will be severe overpopulation and ultimately starvation for the human race if this growth is not held in check” (</a:t>
                </a:r>
                <a:r>
                  <a:rPr lang="en-US" sz="1700" kern="1200" dirty="0" err="1" smtClean="0"/>
                  <a:t>Spielvogel</a:t>
                </a:r>
                <a:r>
                  <a:rPr lang="en-US" sz="1700" kern="1200" dirty="0" smtClean="0"/>
                  <a:t> 619)</a:t>
                </a:r>
                <a:endParaRPr lang="en-US" sz="1700" kern="1200" dirty="0"/>
              </a:p>
              <a:p>
                <a:pPr marL="171450" lvl="1" indent="-171450" algn="l" defTabSz="755650">
                  <a:lnSpc>
                    <a:spcPct val="90000"/>
                  </a:lnSpc>
                  <a:spcBef>
                    <a:spcPct val="0"/>
                  </a:spcBef>
                  <a:spcAft>
                    <a:spcPct val="15000"/>
                  </a:spcAft>
                  <a:buChar char="••"/>
                </a:pPr>
                <a:r>
                  <a:rPr lang="en-US" sz="1700" kern="1200" dirty="0" smtClean="0"/>
                  <a:t> Did not account for the technological innovation of modern society (Industrial Revolution )</a:t>
                </a:r>
                <a:endParaRPr lang="en-US" sz="1700" kern="1200" dirty="0"/>
              </a:p>
            </p:txBody>
          </p:sp>
        </p:grpSp>
      </p:grpSp>
      <p:cxnSp>
        <p:nvCxnSpPr>
          <p:cNvPr id="5" name="Straight Connector 4"/>
          <p:cNvCxnSpPr/>
          <p:nvPr/>
        </p:nvCxnSpPr>
        <p:spPr>
          <a:xfrm flipV="1">
            <a:off x="2842972" y="5246645"/>
            <a:ext cx="6879336" cy="2402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48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Liberalism vs</a:t>
            </a: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Conservatism </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7" name="Group 6"/>
          <p:cNvGrpSpPr/>
          <p:nvPr/>
        </p:nvGrpSpPr>
        <p:grpSpPr>
          <a:xfrm>
            <a:off x="684212" y="1371600"/>
            <a:ext cx="10668000" cy="4584265"/>
            <a:chOff x="812588" y="423296"/>
            <a:chExt cx="8454400" cy="4376094"/>
          </a:xfrm>
        </p:grpSpPr>
        <p:sp>
          <p:nvSpPr>
            <p:cNvPr id="8" name="Oval 7"/>
            <p:cNvSpPr/>
            <p:nvPr/>
          </p:nvSpPr>
          <p:spPr>
            <a:xfrm>
              <a:off x="4563843" y="423296"/>
              <a:ext cx="4703145" cy="4376094"/>
            </a:xfrm>
            <a:prstGeom prst="ellipse">
              <a:avLst/>
            </a:prstGeom>
            <a:solidFill>
              <a:srgbClr val="6699FF">
                <a:alpha val="64000"/>
              </a:srgbClr>
            </a:solidFill>
            <a:ln>
              <a:solidFill>
                <a:srgbClr val="6699FF"/>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n-US" b="1" dirty="0" smtClean="0">
                  <a:ln w="1905"/>
                  <a:solidFill>
                    <a:srgbClr val="002060"/>
                  </a:solidFill>
                  <a:effectLst>
                    <a:innerShdw blurRad="69850" dist="43180" dir="5400000">
                      <a:srgbClr val="000000">
                        <a:alpha val="65000"/>
                      </a:srgbClr>
                    </a:innerShdw>
                  </a:effectLst>
                </a:rPr>
                <a:t>Conservatism:</a:t>
              </a:r>
            </a:p>
            <a:p>
              <a:pPr marL="574675" indent="-342900">
                <a:buFont typeface="Arial" pitchFamily="34" charset="0"/>
                <a:buChar char="•"/>
              </a:pPr>
              <a:r>
                <a:rPr lang="en-US" sz="2100" b="1" dirty="0" smtClean="0">
                  <a:ln w="1905"/>
                  <a:solidFill>
                    <a:srgbClr val="002060"/>
                  </a:solidFill>
                  <a:effectLst>
                    <a:innerShdw blurRad="69850" dist="43180" dir="5400000">
                      <a:srgbClr val="000000">
                        <a:alpha val="65000"/>
                      </a:srgbClr>
                    </a:innerShdw>
                  </a:effectLst>
                </a:rPr>
                <a:t>Right Wing</a:t>
              </a:r>
            </a:p>
            <a:p>
              <a:pPr marL="574675" indent="-342900">
                <a:buFont typeface="Arial" pitchFamily="34" charset="0"/>
                <a:buChar char="•"/>
              </a:pPr>
              <a:r>
                <a:rPr lang="en-US" sz="2100" b="1" dirty="0" smtClean="0">
                  <a:ln w="1905"/>
                  <a:solidFill>
                    <a:srgbClr val="002060"/>
                  </a:solidFill>
                  <a:effectLst>
                    <a:innerShdw blurRad="69850" dist="43180" dir="5400000">
                      <a:srgbClr val="000000">
                        <a:alpha val="65000"/>
                      </a:srgbClr>
                    </a:innerShdw>
                  </a:effectLst>
                </a:rPr>
                <a:t>Strengthen traditional society</a:t>
              </a:r>
            </a:p>
            <a:p>
              <a:pPr marL="574675" indent="-342900">
                <a:buFont typeface="Arial" pitchFamily="34" charset="0"/>
                <a:buChar char="•"/>
              </a:pPr>
              <a:r>
                <a:rPr lang="en-US" sz="2100" b="1" dirty="0" smtClean="0">
                  <a:ln w="1905"/>
                  <a:solidFill>
                    <a:srgbClr val="002060"/>
                  </a:solidFill>
                  <a:effectLst>
                    <a:innerShdw blurRad="69850" dist="43180" dir="5400000">
                      <a:srgbClr val="000000">
                        <a:alpha val="65000"/>
                      </a:srgbClr>
                    </a:innerShdw>
                  </a:effectLst>
                </a:rPr>
                <a:t>Upper class</a:t>
              </a:r>
            </a:p>
            <a:p>
              <a:pPr marL="574675" indent="-342900">
                <a:buFont typeface="Arial" pitchFamily="34" charset="0"/>
                <a:buChar char="•"/>
              </a:pPr>
              <a:r>
                <a:rPr lang="en-US" sz="2100" b="1" dirty="0" smtClean="0">
                  <a:ln w="1905"/>
                  <a:solidFill>
                    <a:srgbClr val="002060"/>
                  </a:solidFill>
                  <a:effectLst>
                    <a:innerShdw blurRad="69850" dist="43180" dir="5400000">
                      <a:srgbClr val="000000">
                        <a:alpha val="65000"/>
                      </a:srgbClr>
                    </a:innerShdw>
                  </a:effectLst>
                </a:rPr>
                <a:t>Emphasis on community </a:t>
              </a:r>
            </a:p>
            <a:p>
              <a:pPr marL="574675" indent="-342900">
                <a:buFont typeface="Arial" pitchFamily="34" charset="0"/>
                <a:buChar char="•"/>
              </a:pPr>
              <a:r>
                <a:rPr lang="en-US" sz="2100" b="1" dirty="0" smtClean="0">
                  <a:ln w="1905"/>
                  <a:solidFill>
                    <a:srgbClr val="002060"/>
                  </a:solidFill>
                  <a:effectLst>
                    <a:innerShdw blurRad="69850" dist="43180" dir="5400000">
                      <a:srgbClr val="000000">
                        <a:alpha val="65000"/>
                      </a:srgbClr>
                    </a:innerShdw>
                  </a:effectLst>
                </a:rPr>
                <a:t>Preserve Social hierarchy</a:t>
              </a:r>
            </a:p>
            <a:p>
              <a:pPr marL="574675" indent="-342900">
                <a:buFont typeface="Arial" pitchFamily="34" charset="0"/>
                <a:buChar char="•"/>
              </a:pPr>
              <a:r>
                <a:rPr lang="en-US" sz="2100" b="1" dirty="0" smtClean="0">
                  <a:ln w="1905"/>
                  <a:solidFill>
                    <a:srgbClr val="002060"/>
                  </a:solidFill>
                  <a:effectLst>
                    <a:innerShdw blurRad="69850" dist="43180" dir="5400000">
                      <a:srgbClr val="000000">
                        <a:alpha val="65000"/>
                      </a:srgbClr>
                    </a:innerShdw>
                  </a:effectLst>
                </a:rPr>
                <a:t>Established church</a:t>
              </a:r>
            </a:p>
            <a:p>
              <a:pPr marL="574675" indent="-342900">
                <a:buFont typeface="Arial" pitchFamily="34" charset="0"/>
                <a:buChar char="•"/>
              </a:pPr>
              <a:r>
                <a:rPr lang="en-US" sz="2100" b="1" dirty="0" smtClean="0">
                  <a:ln w="1905"/>
                  <a:solidFill>
                    <a:srgbClr val="002060"/>
                  </a:solidFill>
                  <a:effectLst>
                    <a:innerShdw blurRad="69850" dist="43180" dir="5400000">
                      <a:srgbClr val="000000">
                        <a:alpha val="65000"/>
                      </a:srgbClr>
                    </a:innerShdw>
                  </a:effectLst>
                </a:rPr>
                <a:t>Supported status quo</a:t>
              </a:r>
            </a:p>
            <a:p>
              <a:pPr marL="574675" indent="-342900">
                <a:buFont typeface="Arial" pitchFamily="34" charset="0"/>
                <a:buChar char="•"/>
              </a:pPr>
              <a:r>
                <a:rPr lang="en-US" sz="2100" b="1" dirty="0" smtClean="0">
                  <a:ln w="1905"/>
                  <a:solidFill>
                    <a:srgbClr val="002060"/>
                  </a:solidFill>
                  <a:effectLst>
                    <a:innerShdw blurRad="69850" dist="43180" dir="5400000">
                      <a:srgbClr val="000000">
                        <a:alpha val="65000"/>
                      </a:srgbClr>
                    </a:innerShdw>
                  </a:effectLst>
                </a:rPr>
                <a:t>Legitimate institutions</a:t>
              </a:r>
            </a:p>
          </p:txBody>
        </p:sp>
        <p:sp>
          <p:nvSpPr>
            <p:cNvPr id="9" name="Oval 4"/>
            <p:cNvSpPr/>
            <p:nvPr/>
          </p:nvSpPr>
          <p:spPr>
            <a:xfrm>
              <a:off x="812588" y="985505"/>
              <a:ext cx="2600282" cy="3446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p:txBody>
        </p:sp>
      </p:grpSp>
      <p:grpSp>
        <p:nvGrpSpPr>
          <p:cNvPr id="10" name="Group 9"/>
          <p:cNvGrpSpPr/>
          <p:nvPr/>
        </p:nvGrpSpPr>
        <p:grpSpPr>
          <a:xfrm>
            <a:off x="531812" y="1394345"/>
            <a:ext cx="10591800" cy="4561521"/>
            <a:chOff x="-1554617" y="423296"/>
            <a:chExt cx="8867911" cy="4527236"/>
          </a:xfrm>
        </p:grpSpPr>
        <p:sp>
          <p:nvSpPr>
            <p:cNvPr id="11" name="Oval 10"/>
            <p:cNvSpPr/>
            <p:nvPr/>
          </p:nvSpPr>
          <p:spPr>
            <a:xfrm>
              <a:off x="-1554617" y="423296"/>
              <a:ext cx="4890864" cy="4527236"/>
            </a:xfrm>
            <a:prstGeom prst="ellipse">
              <a:avLst/>
            </a:prstGeom>
            <a:solidFill>
              <a:schemeClr val="accent1">
                <a:alpha val="65000"/>
              </a:schemeClr>
            </a:solidFill>
            <a:ln>
              <a:solidFill>
                <a:schemeClr val="accent1">
                  <a:lumMod val="75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a:lstStyle/>
            <a:p>
              <a:pPr algn="ctr"/>
              <a:r>
                <a:rPr lang="en-US" b="1" dirty="0" smtClean="0">
                  <a:ln w="1905"/>
                  <a:solidFill>
                    <a:schemeClr val="accent6"/>
                  </a:solidFill>
                  <a:effectLst>
                    <a:innerShdw blurRad="69850" dist="43180" dir="5400000">
                      <a:srgbClr val="000000">
                        <a:alpha val="65000"/>
                      </a:srgbClr>
                    </a:innerShdw>
                  </a:effectLst>
                </a:rPr>
                <a:t>Liberalism:</a:t>
              </a:r>
            </a:p>
            <a:p>
              <a:pPr marL="342900" indent="-342900">
                <a:buFont typeface="Arial" pitchFamily="34" charset="0"/>
                <a:buChar char="•"/>
              </a:pPr>
              <a:r>
                <a:rPr lang="en-US" sz="2000" b="1" dirty="0" smtClean="0">
                  <a:ln w="1905"/>
                  <a:solidFill>
                    <a:schemeClr val="accent6"/>
                  </a:solidFill>
                  <a:effectLst>
                    <a:innerShdw blurRad="69850" dist="43180" dir="5400000">
                      <a:srgbClr val="000000">
                        <a:alpha val="65000"/>
                      </a:srgbClr>
                    </a:innerShdw>
                  </a:effectLst>
                </a:rPr>
                <a:t>Left Wing</a:t>
              </a:r>
            </a:p>
            <a:p>
              <a:pPr marL="342900" indent="-342900">
                <a:buFont typeface="Arial" pitchFamily="34" charset="0"/>
                <a:buChar char="•"/>
              </a:pPr>
              <a:r>
                <a:rPr lang="en-US" sz="2000" b="1" dirty="0" smtClean="0">
                  <a:ln w="1905"/>
                  <a:solidFill>
                    <a:schemeClr val="accent6"/>
                  </a:solidFill>
                  <a:effectLst>
                    <a:innerShdw blurRad="69850" dist="43180" dir="5400000">
                      <a:srgbClr val="000000">
                        <a:alpha val="65000"/>
                      </a:srgbClr>
                    </a:innerShdw>
                  </a:effectLst>
                </a:rPr>
                <a:t>Reform/Change society acc. to ideals of Enlightenment and French Rev.</a:t>
              </a:r>
            </a:p>
            <a:p>
              <a:pPr marL="342900" indent="-342900">
                <a:buFont typeface="Arial" pitchFamily="34" charset="0"/>
                <a:buChar char="•"/>
              </a:pPr>
              <a:r>
                <a:rPr lang="en-US" sz="2000" b="1" dirty="0" smtClean="0">
                  <a:ln w="1905"/>
                  <a:solidFill>
                    <a:schemeClr val="accent6"/>
                  </a:solidFill>
                  <a:effectLst>
                    <a:innerShdw blurRad="69850" dist="43180" dir="5400000">
                      <a:srgbClr val="000000">
                        <a:alpha val="65000"/>
                      </a:srgbClr>
                    </a:innerShdw>
                  </a:effectLst>
                </a:rPr>
                <a:t>Middle class</a:t>
              </a:r>
            </a:p>
            <a:p>
              <a:pPr marL="342900" indent="-342900">
                <a:buFont typeface="Arial" pitchFamily="34" charset="0"/>
                <a:buChar char="•"/>
              </a:pPr>
              <a:r>
                <a:rPr lang="en-US" sz="2000" b="1" dirty="0" smtClean="0">
                  <a:ln w="1905"/>
                  <a:solidFill>
                    <a:schemeClr val="accent6"/>
                  </a:solidFill>
                  <a:effectLst>
                    <a:innerShdw blurRad="69850" dist="43180" dir="5400000">
                      <a:srgbClr val="000000">
                        <a:alpha val="65000"/>
                      </a:srgbClr>
                    </a:innerShdw>
                  </a:effectLst>
                </a:rPr>
                <a:t>Emphasis on individual freedom</a:t>
              </a:r>
            </a:p>
            <a:p>
              <a:pPr marL="342900" indent="-342900">
                <a:buFont typeface="Arial" pitchFamily="34" charset="0"/>
                <a:buChar char="•"/>
              </a:pPr>
              <a:r>
                <a:rPr lang="en-US" sz="2000" b="1" dirty="0" smtClean="0">
                  <a:ln w="1905"/>
                  <a:solidFill>
                    <a:schemeClr val="accent6"/>
                  </a:solidFill>
                  <a:effectLst>
                    <a:innerShdw blurRad="69850" dist="43180" dir="5400000">
                      <a:srgbClr val="000000">
                        <a:alpha val="65000"/>
                      </a:srgbClr>
                    </a:innerShdw>
                  </a:effectLst>
                </a:rPr>
                <a:t>Individual growth </a:t>
              </a:r>
            </a:p>
            <a:p>
              <a:pPr marL="342900" indent="-342900">
                <a:buFont typeface="Arial" pitchFamily="34" charset="0"/>
                <a:buChar char="•"/>
              </a:pPr>
              <a:r>
                <a:rPr lang="en-US" sz="2000" b="1" dirty="0" smtClean="0">
                  <a:ln w="1905"/>
                  <a:solidFill>
                    <a:schemeClr val="accent6"/>
                  </a:solidFill>
                  <a:effectLst>
                    <a:innerShdw blurRad="69850" dist="43180" dir="5400000">
                      <a:srgbClr val="000000">
                        <a:alpha val="65000"/>
                      </a:srgbClr>
                    </a:innerShdw>
                  </a:effectLst>
                </a:rPr>
                <a:t>Separation of state and church</a:t>
              </a:r>
            </a:p>
            <a:p>
              <a:pPr marL="342900" indent="-342900">
                <a:buFont typeface="Arial" pitchFamily="34" charset="0"/>
                <a:buChar char="•"/>
              </a:pPr>
              <a:r>
                <a:rPr lang="en-US" sz="2000" b="1" dirty="0" smtClean="0">
                  <a:ln w="1905"/>
                  <a:solidFill>
                    <a:schemeClr val="accent6"/>
                  </a:solidFill>
                  <a:effectLst>
                    <a:innerShdw blurRad="69850" dist="43180" dir="5400000">
                      <a:srgbClr val="000000">
                        <a:alpha val="65000"/>
                      </a:srgbClr>
                    </a:innerShdw>
                  </a:effectLst>
                </a:rPr>
                <a:t>Limited monarchy</a:t>
              </a:r>
            </a:p>
          </p:txBody>
        </p:sp>
        <p:sp>
          <p:nvSpPr>
            <p:cNvPr id="12" name="Oval 4"/>
            <p:cNvSpPr/>
            <p:nvPr/>
          </p:nvSpPr>
          <p:spPr>
            <a:xfrm>
              <a:off x="4713012" y="985505"/>
              <a:ext cx="2600282" cy="3446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p:txBody>
        </p:sp>
      </p:grpSp>
      <p:sp>
        <p:nvSpPr>
          <p:cNvPr id="18" name="Straight Connector 17"/>
          <p:cNvSpPr/>
          <p:nvPr/>
        </p:nvSpPr>
        <p:spPr>
          <a:xfrm>
            <a:off x="4974646" y="5955866"/>
            <a:ext cx="510166" cy="0"/>
          </a:xfrm>
          <a:prstGeom prst="line">
            <a:avLst/>
          </a:prstGeom>
        </p:spPr>
        <p:style>
          <a:lnRef idx="1">
            <a:schemeClr val="accent3"/>
          </a:lnRef>
          <a:fillRef idx="0">
            <a:schemeClr val="accent3"/>
          </a:fillRef>
          <a:effectRef idx="0">
            <a:schemeClr val="accent3"/>
          </a:effectRef>
          <a:fontRef idx="minor">
            <a:schemeClr val="tx1"/>
          </a:fontRef>
        </p:style>
      </p:sp>
      <p:sp>
        <p:nvSpPr>
          <p:cNvPr id="19" name="Straight Connector 18"/>
          <p:cNvSpPr/>
          <p:nvPr/>
        </p:nvSpPr>
        <p:spPr>
          <a:xfrm rot="5400000" flipH="1" flipV="1">
            <a:off x="4569762" y="4659815"/>
            <a:ext cx="1700933" cy="891167"/>
          </a:xfrm>
          <a:prstGeom prst="line">
            <a:avLst/>
          </a:prstGeom>
        </p:spPr>
        <p:style>
          <a:lnRef idx="1">
            <a:schemeClr val="accent3"/>
          </a:lnRef>
          <a:fillRef idx="0">
            <a:schemeClr val="accent3"/>
          </a:fillRef>
          <a:effectRef idx="0">
            <a:schemeClr val="accent3"/>
          </a:effectRef>
          <a:fontRef idx="minor">
            <a:schemeClr val="tx1"/>
          </a:fontRef>
        </p:style>
      </p:sp>
      <p:sp>
        <p:nvSpPr>
          <p:cNvPr id="4" name="TextBox 3"/>
          <p:cNvSpPr txBox="1"/>
          <p:nvPr/>
        </p:nvSpPr>
        <p:spPr>
          <a:xfrm>
            <a:off x="4037012" y="5955866"/>
            <a:ext cx="6629400" cy="830997"/>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smtClean="0"/>
              <a:t>Rejection </a:t>
            </a:r>
            <a:r>
              <a:rPr lang="en-US" sz="1600" dirty="0"/>
              <a:t>of radicalism </a:t>
            </a:r>
            <a:r>
              <a:rPr lang="en-US" sz="1600" dirty="0" smtClean="0"/>
              <a:t>and violence, recognized need </a:t>
            </a:r>
            <a:r>
              <a:rPr lang="en-US" sz="1600" dirty="0"/>
              <a:t>for </a:t>
            </a:r>
            <a:r>
              <a:rPr lang="en-US" sz="1600" dirty="0" smtClean="0"/>
              <a:t>limits </a:t>
            </a:r>
            <a:r>
              <a:rPr lang="en-US" sz="1600" dirty="0"/>
              <a:t>on the powers of government, advocacy of balance in society regarding individual rights and societal </a:t>
            </a:r>
            <a:r>
              <a:rPr lang="en-US" sz="1600" dirty="0" smtClean="0"/>
              <a:t>powers –not so similar if analyzed further (Riley)  </a:t>
            </a:r>
            <a:endParaRPr lang="en-US" sz="1600" dirty="0"/>
          </a:p>
        </p:txBody>
      </p:sp>
      <p:sp>
        <p:nvSpPr>
          <p:cNvPr id="5" name="TextBox 4"/>
          <p:cNvSpPr txBox="1"/>
          <p:nvPr/>
        </p:nvSpPr>
        <p:spPr>
          <a:xfrm>
            <a:off x="5242970" y="3466151"/>
            <a:ext cx="1384842" cy="461665"/>
          </a:xfrm>
          <a:prstGeom prst="rect">
            <a:avLst/>
          </a:prstGeom>
          <a:noFill/>
        </p:spPr>
        <p:txBody>
          <a:bodyPr wrap="square" rtlCol="0">
            <a:spAutoFit/>
          </a:bodyPr>
          <a:lstStyle/>
          <a:p>
            <a:r>
              <a:rPr lang="en-US" sz="1800" b="1" dirty="0" smtClean="0">
                <a:solidFill>
                  <a:schemeClr val="accent3">
                    <a:lumMod val="75000"/>
                  </a:schemeClr>
                </a:solidFill>
              </a:rPr>
              <a:t>Similarities</a:t>
            </a:r>
            <a:r>
              <a:rPr lang="en-US" b="1" dirty="0" smtClean="0">
                <a:solidFill>
                  <a:schemeClr val="accent3">
                    <a:lumMod val="75000"/>
                  </a:schemeClr>
                </a:solidFill>
              </a:rPr>
              <a:t> </a:t>
            </a:r>
            <a:endParaRPr lang="en-US" b="1" dirty="0">
              <a:solidFill>
                <a:schemeClr val="accent3">
                  <a:lumMod val="75000"/>
                </a:schemeClr>
              </a:solidFill>
            </a:endParaRPr>
          </a:p>
        </p:txBody>
      </p:sp>
    </p:spTree>
    <p:extLst>
      <p:ext uri="{BB962C8B-B14F-4D97-AF65-F5344CB8AC3E}">
        <p14:creationId xmlns:p14="http://schemas.microsoft.com/office/powerpoint/2010/main" val="195667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375775" y="5150765"/>
            <a:ext cx="2362200" cy="369332"/>
          </a:xfrm>
          <a:prstGeom prst="rect">
            <a:avLst/>
          </a:prstGeom>
          <a:noFill/>
        </p:spPr>
        <p:txBody>
          <a:bodyPr wrap="square" rtlCol="0">
            <a:spAutoFit/>
          </a:bodyPr>
          <a:lstStyle/>
          <a:p>
            <a:r>
              <a:rPr lang="en-US" sz="1800" dirty="0" smtClean="0"/>
              <a:t>Jeremy Bentham</a:t>
            </a:r>
            <a:endParaRPr lang="en-US" sz="1800" dirty="0"/>
          </a:p>
        </p:txBody>
      </p:sp>
      <p:sp>
        <p:nvSpPr>
          <p:cNvPr id="2" name="Title 1"/>
          <p:cNvSpPr>
            <a:spLocks noGrp="1"/>
          </p:cNvSpPr>
          <p:nvPr>
            <p:ph type="title"/>
          </p:nvPr>
        </p:nvSpPr>
        <p:spPr/>
        <p:txBody>
          <a:bodyPr>
            <a:normAutofit/>
          </a:bodyPr>
          <a:lstStyle/>
          <a:p>
            <a:r>
              <a:rPr lang="en-US" sz="4800" b="1" dirty="0" smtClean="0">
                <a:ln w="1905"/>
                <a:gradFill>
                  <a:gsLst>
                    <a:gs pos="0">
                      <a:schemeClr val="accent2">
                        <a:tint val="70000"/>
                        <a:satMod val="245000"/>
                      </a:schemeClr>
                    </a:gs>
                    <a:gs pos="55000">
                      <a:schemeClr val="accent2">
                        <a:tint val="90000"/>
                        <a:shade val="60000"/>
                        <a:satMod val="240000"/>
                      </a:schemeClr>
                    </a:gs>
                    <a:gs pos="100000">
                      <a:schemeClr val="accent2">
                        <a:tint val="100000"/>
                        <a:shade val="50000"/>
                        <a:satMod val="240000"/>
                        <a:lumMod val="62000"/>
                      </a:schemeClr>
                    </a:gs>
                  </a:gsLst>
                  <a:lin ang="5400000" scaled="0"/>
                </a:gradFill>
                <a:effectLst>
                  <a:innerShdw blurRad="69850" dist="43180" dir="5400000">
                    <a:srgbClr val="000000">
                      <a:alpha val="65000"/>
                    </a:srgbClr>
                  </a:innerShdw>
                </a:effectLst>
              </a:rPr>
              <a:t>Utilitarianism</a:t>
            </a:r>
            <a:r>
              <a:rPr lang="en-US" sz="4800" b="1" dirty="0" smtClean="0">
                <a:ln w="1905"/>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0"/>
                </a:gradFill>
                <a:effectLst>
                  <a:innerShdw blurRad="69850" dist="43180" dir="5400000">
                    <a:srgbClr val="000000">
                      <a:alpha val="65000"/>
                    </a:srgbClr>
                  </a:innerShdw>
                </a:effectLst>
              </a:rPr>
              <a:t> </a:t>
            </a:r>
            <a:endParaRPr lang="en-US" sz="4800" dirty="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scaled="0"/>
              </a:gradFill>
            </a:endParaRPr>
          </a:p>
        </p:txBody>
      </p:sp>
      <p:sp>
        <p:nvSpPr>
          <p:cNvPr id="6" name="Content Placeholder 5"/>
          <p:cNvSpPr>
            <a:spLocks noGrp="1"/>
          </p:cNvSpPr>
          <p:nvPr>
            <p:ph sz="half" idx="1"/>
          </p:nvPr>
        </p:nvSpPr>
        <p:spPr>
          <a:xfrm>
            <a:off x="608012" y="1562669"/>
            <a:ext cx="8382000" cy="4572000"/>
          </a:xfrm>
        </p:spPr>
        <p:txBody>
          <a:bodyPr>
            <a:normAutofit/>
          </a:bodyPr>
          <a:lstStyle/>
          <a:p>
            <a:pPr>
              <a:lnSpc>
                <a:spcPct val="100000"/>
              </a:lnSpc>
              <a:spcBef>
                <a:spcPts val="0"/>
              </a:spcBef>
            </a:pPr>
            <a:r>
              <a:rPr lang="en-US" dirty="0" smtClean="0"/>
              <a:t>Offspring of </a:t>
            </a:r>
            <a:r>
              <a:rPr lang="en-US" dirty="0" smtClean="0">
                <a:hlinkClick r:id="rId2"/>
              </a:rPr>
              <a:t>Jeremy Bentham</a:t>
            </a:r>
            <a:r>
              <a:rPr lang="en-US" dirty="0" smtClean="0"/>
              <a:t> (1748-1832):</a:t>
            </a:r>
          </a:p>
          <a:p>
            <a:pPr marL="627063" lvl="1" indent="-231775">
              <a:lnSpc>
                <a:spcPct val="100000"/>
              </a:lnSpc>
              <a:spcBef>
                <a:spcPts val="0"/>
              </a:spcBef>
            </a:pPr>
            <a:r>
              <a:rPr lang="en-US" dirty="0" smtClean="0"/>
              <a:t>“The </a:t>
            </a:r>
            <a:r>
              <a:rPr lang="en-US" dirty="0"/>
              <a:t>good of a society is the sum of happiness of the individuals in that </a:t>
            </a:r>
            <a:r>
              <a:rPr lang="en-US" dirty="0" smtClean="0"/>
              <a:t>society</a:t>
            </a:r>
            <a:endParaRPr lang="en-US" dirty="0"/>
          </a:p>
          <a:p>
            <a:pPr marL="627063" lvl="1" indent="-231775">
              <a:lnSpc>
                <a:spcPct val="100000"/>
              </a:lnSpc>
              <a:spcBef>
                <a:spcPts val="0"/>
              </a:spcBef>
            </a:pPr>
            <a:r>
              <a:rPr lang="en-US" dirty="0"/>
              <a:t>The purpose of morality is promotion of the good of </a:t>
            </a:r>
            <a:r>
              <a:rPr lang="en-US" dirty="0" smtClean="0"/>
              <a:t>society</a:t>
            </a:r>
            <a:endParaRPr lang="en-US" dirty="0"/>
          </a:p>
          <a:p>
            <a:pPr marL="627063" lvl="1" indent="-231775">
              <a:lnSpc>
                <a:spcPct val="100000"/>
              </a:lnSpc>
              <a:spcBef>
                <a:spcPts val="0"/>
              </a:spcBef>
            </a:pPr>
            <a:r>
              <a:rPr lang="en-US" dirty="0"/>
              <a:t>A moral principle is ideal if and only if universal conformity to it would maximize the good of </a:t>
            </a:r>
            <a:r>
              <a:rPr lang="en-US" dirty="0" smtClean="0"/>
              <a:t>society </a:t>
            </a:r>
            <a:endParaRPr lang="en-US" dirty="0"/>
          </a:p>
          <a:p>
            <a:pPr marL="627063" lvl="1" indent="-231775">
              <a:lnSpc>
                <a:spcPct val="100000"/>
              </a:lnSpc>
              <a:spcBef>
                <a:spcPts val="0"/>
              </a:spcBef>
            </a:pPr>
            <a:r>
              <a:rPr lang="en-US" dirty="0"/>
              <a:t>Universal </a:t>
            </a:r>
            <a:r>
              <a:rPr lang="en-US" dirty="0" smtClean="0"/>
              <a:t>agreement </a:t>
            </a:r>
            <a:r>
              <a:rPr lang="en-US" dirty="0"/>
              <a:t>to the principle of </a:t>
            </a:r>
            <a:r>
              <a:rPr lang="en-US" b="1" dirty="0"/>
              <a:t>UTILITY</a:t>
            </a:r>
            <a:r>
              <a:rPr lang="en-US" dirty="0"/>
              <a:t> </a:t>
            </a:r>
            <a:r>
              <a:rPr lang="en-US" dirty="0" smtClean="0"/>
              <a:t>(greatest good for the greatest number) would </a:t>
            </a:r>
            <a:r>
              <a:rPr lang="en-US" dirty="0"/>
              <a:t>maximize the good of </a:t>
            </a:r>
            <a:r>
              <a:rPr lang="en-US" dirty="0" smtClean="0"/>
              <a:t>society” (“Utilitarian philosophy”)</a:t>
            </a:r>
          </a:p>
          <a:p>
            <a:pPr marL="627063" lvl="1" indent="-231775">
              <a:lnSpc>
                <a:spcPct val="100000"/>
              </a:lnSpc>
              <a:spcBef>
                <a:spcPts val="0"/>
              </a:spcBef>
            </a:pPr>
            <a:r>
              <a:rPr lang="en-US" dirty="0" smtClean="0"/>
              <a:t>State central role, unlike most Liberals who favored limited government involvement (Chambers)</a:t>
            </a:r>
            <a:endParaRPr lang="en-US" dirty="0"/>
          </a:p>
          <a:p>
            <a:pPr>
              <a:spcBef>
                <a:spcPts val="0"/>
              </a:spcBef>
            </a:pPr>
            <a:endParaRPr lang="en-US" dirty="0"/>
          </a:p>
        </p:txBody>
      </p:sp>
      <p:pic>
        <p:nvPicPr>
          <p:cNvPr id="3076" name="Picture 4" descr="http://upload.wikimedia.org/wikipedia/commons/thumb/c/c8/Jeremy_Bentham_by_Henry_William_Pickersgill_detail.jpg/180px-Jeremy_Bentham_by_Henry_William_Pickersgill_de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0012" y="1414374"/>
            <a:ext cx="2747963" cy="37250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12188825" cy="8925520"/>
          </a:xfrm>
          <a:prstGeom prst="rect">
            <a:avLst/>
          </a:prstGeom>
          <a:solidFill>
            <a:schemeClr val="accent2">
              <a:lumMod val="60000"/>
              <a:lumOff val="40000"/>
              <a:alpha val="95000"/>
            </a:schemeClr>
          </a:solidFill>
        </p:spPr>
        <p:txBody>
          <a:bodyPr wrap="square">
            <a:spAutoFit/>
          </a:bodyPr>
          <a:lstStyle/>
          <a:p>
            <a:endParaRPr lang="en-US" dirty="0" smtClean="0"/>
          </a:p>
          <a:p>
            <a:endParaRPr lang="en-US" dirty="0"/>
          </a:p>
          <a:p>
            <a:endParaRPr lang="en-US" dirty="0" smtClean="0"/>
          </a:p>
          <a:p>
            <a:endParaRPr lang="en-US" dirty="0"/>
          </a:p>
          <a:p>
            <a:endParaRPr lang="en-US" dirty="0" smtClean="0"/>
          </a:p>
          <a:p>
            <a:pPr marL="231775"/>
            <a:r>
              <a:rPr lang="en-US" sz="3800" b="1" dirty="0" smtClean="0">
                <a:ln w="10541" cmpd="sng">
                  <a:solidFill>
                    <a:schemeClr val="accent2"/>
                  </a:solidFill>
                  <a:prstDash val="solid"/>
                </a:ln>
                <a:solidFill>
                  <a:schemeClr val="accent3"/>
                </a:solidFill>
                <a:effectLst>
                  <a:glow rad="63500">
                    <a:schemeClr val="accent2">
                      <a:satMod val="175000"/>
                      <a:alpha val="40000"/>
                    </a:schemeClr>
                  </a:glow>
                </a:effectLst>
              </a:rPr>
              <a:t>“Create </a:t>
            </a:r>
            <a:r>
              <a:rPr lang="en-US" sz="3800" b="1" dirty="0">
                <a:ln w="10541" cmpd="sng">
                  <a:solidFill>
                    <a:schemeClr val="accent2"/>
                  </a:solidFill>
                  <a:prstDash val="solid"/>
                </a:ln>
                <a:solidFill>
                  <a:schemeClr val="accent3"/>
                </a:solidFill>
                <a:effectLst>
                  <a:glow rad="63500">
                    <a:schemeClr val="accent2">
                      <a:satMod val="175000"/>
                      <a:alpha val="40000"/>
                    </a:schemeClr>
                  </a:glow>
                </a:effectLst>
              </a:rPr>
              <a:t>all the happiness you are able to create; remove all the misery you are able to remove.” </a:t>
            </a:r>
            <a:endParaRPr lang="en-US" sz="3800" b="1" dirty="0" smtClean="0">
              <a:ln w="10541" cmpd="sng">
                <a:solidFill>
                  <a:schemeClr val="accent2"/>
                </a:solidFill>
                <a:prstDash val="solid"/>
              </a:ln>
              <a:solidFill>
                <a:schemeClr val="accent3"/>
              </a:solidFill>
              <a:effectLst>
                <a:glow rad="63500">
                  <a:schemeClr val="accent2">
                    <a:satMod val="175000"/>
                    <a:alpha val="40000"/>
                  </a:schemeClr>
                </a:glow>
              </a:effectLst>
            </a:endParaRPr>
          </a:p>
          <a:p>
            <a:pPr marL="231775"/>
            <a:endParaRPr lang="en-US" sz="3800" b="1" dirty="0" smtClean="0">
              <a:ln w="10541" cmpd="sng">
                <a:solidFill>
                  <a:schemeClr val="accent2"/>
                </a:solidFill>
                <a:prstDash val="solid"/>
              </a:ln>
              <a:solidFill>
                <a:schemeClr val="accent3"/>
              </a:solidFill>
              <a:effectLst>
                <a:glow rad="63500">
                  <a:schemeClr val="accent2">
                    <a:satMod val="175000"/>
                    <a:alpha val="40000"/>
                  </a:schemeClr>
                </a:glow>
              </a:effectLst>
            </a:endParaRPr>
          </a:p>
          <a:p>
            <a:pPr marL="231775"/>
            <a:endParaRPr lang="en-US" sz="3800" b="1" dirty="0" smtClean="0">
              <a:ln w="10541" cmpd="sng">
                <a:solidFill>
                  <a:schemeClr val="accent2"/>
                </a:solidFill>
                <a:prstDash val="solid"/>
              </a:ln>
              <a:solidFill>
                <a:schemeClr val="accent3"/>
              </a:solidFill>
              <a:effectLst>
                <a:glow rad="63500">
                  <a:schemeClr val="accent2">
                    <a:satMod val="175000"/>
                    <a:alpha val="40000"/>
                  </a:schemeClr>
                </a:glow>
              </a:effectLst>
            </a:endParaRPr>
          </a:p>
          <a:p>
            <a:pPr marL="627063"/>
            <a:r>
              <a:rPr lang="en-US" sz="3800" b="1" dirty="0" smtClean="0">
                <a:ln w="10541" cmpd="sng">
                  <a:solidFill>
                    <a:schemeClr val="accent2"/>
                  </a:solidFill>
                  <a:prstDash val="solid"/>
                </a:ln>
                <a:solidFill>
                  <a:schemeClr val="accent3"/>
                </a:solidFill>
                <a:effectLst>
                  <a:glow rad="63500">
                    <a:schemeClr val="accent2">
                      <a:satMod val="175000"/>
                      <a:alpha val="40000"/>
                    </a:schemeClr>
                  </a:glow>
                </a:effectLst>
              </a:rPr>
              <a:t>—Jeremy Bentham </a:t>
            </a:r>
          </a:p>
          <a:p>
            <a:pPr marL="231775"/>
            <a:endParaRPr lang="en-US" b="1" dirty="0">
              <a:ln w="10541" cmpd="sng">
                <a:solidFill>
                  <a:schemeClr val="accent1">
                    <a:shade val="88000"/>
                    <a:satMod val="110000"/>
                  </a:schemeClr>
                </a:solidFill>
                <a:prstDash val="solid"/>
              </a:ln>
              <a:solidFill>
                <a:schemeClr val="accent3"/>
              </a:solidFill>
            </a:endParaRPr>
          </a:p>
          <a:p>
            <a:pPr marL="231775"/>
            <a:endParaRPr lang="en-US" b="1" dirty="0" smtClean="0">
              <a:ln w="10541" cmpd="sng">
                <a:solidFill>
                  <a:schemeClr val="accent1">
                    <a:shade val="88000"/>
                    <a:satMod val="110000"/>
                  </a:schemeClr>
                </a:solidFill>
                <a:prstDash val="solid"/>
              </a:ln>
              <a:solidFill>
                <a:schemeClr val="accent3"/>
              </a:solidFill>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265236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n w="1905"/>
                <a:gradFill>
                  <a:gsLst>
                    <a:gs pos="0">
                      <a:schemeClr val="accent2">
                        <a:tint val="70000"/>
                        <a:satMod val="245000"/>
                      </a:schemeClr>
                    </a:gs>
                    <a:gs pos="55000">
                      <a:schemeClr val="accent2">
                        <a:tint val="90000"/>
                        <a:shade val="60000"/>
                        <a:satMod val="240000"/>
                      </a:schemeClr>
                    </a:gs>
                    <a:gs pos="100000">
                      <a:schemeClr val="accent2">
                        <a:tint val="100000"/>
                        <a:shade val="50000"/>
                        <a:satMod val="240000"/>
                        <a:lumMod val="62000"/>
                      </a:schemeClr>
                    </a:gs>
                  </a:gsLst>
                  <a:lin ang="5400000" scaled="0"/>
                </a:gradFill>
                <a:effectLst>
                  <a:innerShdw blurRad="69850" dist="43180" dir="5400000">
                    <a:srgbClr val="000000">
                      <a:alpha val="65000"/>
                    </a:srgbClr>
                  </a:innerShdw>
                </a:effectLst>
              </a:rPr>
              <a:t>John Stuart Mill </a:t>
            </a:r>
            <a:r>
              <a:rPr lang="en-US" b="1" dirty="0" smtClean="0">
                <a:ln w="1905"/>
                <a:gradFill>
                  <a:gsLst>
                    <a:gs pos="0">
                      <a:schemeClr val="accent2">
                        <a:tint val="70000"/>
                        <a:satMod val="245000"/>
                      </a:schemeClr>
                    </a:gs>
                    <a:gs pos="55000">
                      <a:schemeClr val="accent2">
                        <a:tint val="90000"/>
                        <a:shade val="60000"/>
                        <a:satMod val="240000"/>
                      </a:schemeClr>
                    </a:gs>
                    <a:gs pos="100000">
                      <a:schemeClr val="accent2">
                        <a:tint val="100000"/>
                        <a:shade val="50000"/>
                        <a:satMod val="240000"/>
                        <a:lumMod val="62000"/>
                      </a:schemeClr>
                    </a:gs>
                  </a:gsLst>
                  <a:lin ang="5400000" scaled="0"/>
                </a:gradFill>
                <a:effectLst>
                  <a:innerShdw blurRad="69850" dist="43180" dir="5400000">
                    <a:srgbClr val="000000">
                      <a:alpha val="65000"/>
                    </a:srgbClr>
                  </a:innerShdw>
                </a:effectLst>
              </a:rPr>
              <a:t>(1806-1873)</a:t>
            </a:r>
            <a:endParaRPr lang="en-US" dirty="0"/>
          </a:p>
        </p:txBody>
      </p:sp>
      <p:sp>
        <p:nvSpPr>
          <p:cNvPr id="7" name="Content Placeholder 6"/>
          <p:cNvSpPr>
            <a:spLocks noGrp="1"/>
          </p:cNvSpPr>
          <p:nvPr>
            <p:ph idx="1"/>
          </p:nvPr>
        </p:nvSpPr>
        <p:spPr>
          <a:xfrm>
            <a:off x="578643" y="1600200"/>
            <a:ext cx="11078369" cy="1179852"/>
          </a:xfrm>
        </p:spPr>
        <p:txBody>
          <a:bodyPr>
            <a:normAutofit/>
          </a:bodyPr>
          <a:lstStyle/>
          <a:p>
            <a:pPr>
              <a:spcBef>
                <a:spcPts val="0"/>
              </a:spcBef>
            </a:pPr>
            <a:r>
              <a:rPr lang="en-US" sz="2100" dirty="0"/>
              <a:t>Wrote works on logic </a:t>
            </a:r>
            <a:r>
              <a:rPr lang="en-US" sz="2100" dirty="0" smtClean="0"/>
              <a:t>and </a:t>
            </a:r>
            <a:r>
              <a:rPr lang="en-US" sz="2100" dirty="0"/>
              <a:t>metaphysics, history </a:t>
            </a:r>
            <a:r>
              <a:rPr lang="en-US" sz="2100" dirty="0" smtClean="0"/>
              <a:t>and </a:t>
            </a:r>
            <a:r>
              <a:rPr lang="en-US" sz="2100" dirty="0"/>
              <a:t>literature, economics </a:t>
            </a:r>
            <a:r>
              <a:rPr lang="en-US" sz="2100" dirty="0" smtClean="0"/>
              <a:t>and </a:t>
            </a:r>
            <a:r>
              <a:rPr lang="en-US" sz="2100" dirty="0"/>
              <a:t>political </a:t>
            </a:r>
            <a:r>
              <a:rPr lang="en-US" sz="2100" dirty="0" smtClean="0"/>
              <a:t>theory</a:t>
            </a:r>
            <a:endParaRPr lang="en-US" sz="2100" dirty="0"/>
          </a:p>
          <a:p>
            <a:pPr>
              <a:spcBef>
                <a:spcPts val="0"/>
              </a:spcBef>
            </a:pPr>
            <a:r>
              <a:rPr lang="en-US" sz="2100" dirty="0"/>
              <a:t>Learned Greek at </a:t>
            </a:r>
            <a:r>
              <a:rPr lang="en-US" sz="2100" dirty="0" smtClean="0"/>
              <a:t>age 3; by </a:t>
            </a:r>
            <a:r>
              <a:rPr lang="en-US" sz="2100" dirty="0"/>
              <a:t>12 he was a competent </a:t>
            </a:r>
            <a:r>
              <a:rPr lang="en-US" sz="2100" dirty="0" smtClean="0"/>
              <a:t>logician; by </a:t>
            </a:r>
            <a:r>
              <a:rPr lang="en-US" sz="2100" dirty="0"/>
              <a:t>16 he was a trained </a:t>
            </a:r>
            <a:r>
              <a:rPr lang="en-US" sz="2100" dirty="0" smtClean="0"/>
              <a:t>economist</a:t>
            </a:r>
            <a:endParaRPr lang="en-US" sz="2100" dirty="0"/>
          </a:p>
          <a:p>
            <a:pPr>
              <a:spcBef>
                <a:spcPts val="0"/>
              </a:spcBef>
            </a:pPr>
            <a:r>
              <a:rPr lang="en-US" sz="2100" dirty="0"/>
              <a:t>A </a:t>
            </a:r>
            <a:r>
              <a:rPr lang="en-US" sz="2100" dirty="0" smtClean="0">
                <a:hlinkClick r:id="rId2" action="ppaction://hlinksldjump"/>
              </a:rPr>
              <a:t>Utilitarian</a:t>
            </a:r>
            <a:r>
              <a:rPr lang="en-US" sz="2100" dirty="0" smtClean="0"/>
              <a:t> and exemplified </a:t>
            </a:r>
            <a:r>
              <a:rPr lang="en-US" sz="2100" dirty="0" smtClean="0">
                <a:hlinkClick r:id="rId3" action="ppaction://hlinksldjump"/>
              </a:rPr>
              <a:t>Liberalism</a:t>
            </a:r>
            <a:endParaRPr lang="en-US" sz="2100" dirty="0"/>
          </a:p>
        </p:txBody>
      </p:sp>
      <p:grpSp>
        <p:nvGrpSpPr>
          <p:cNvPr id="12" name="Group 11"/>
          <p:cNvGrpSpPr/>
          <p:nvPr/>
        </p:nvGrpSpPr>
        <p:grpSpPr>
          <a:xfrm>
            <a:off x="578643" y="2821583"/>
            <a:ext cx="3229769" cy="3166646"/>
            <a:chOff x="0" y="0"/>
            <a:chExt cx="3229769" cy="3166646"/>
          </a:xfrm>
        </p:grpSpPr>
        <p:sp>
          <p:nvSpPr>
            <p:cNvPr id="13" name="Rounded Rectangle 12">
              <a:hlinkClick r:id="rId4"/>
            </p:cNvPr>
            <p:cNvSpPr/>
            <p:nvPr/>
          </p:nvSpPr>
          <p:spPr>
            <a:xfrm>
              <a:off x="0" y="0"/>
              <a:ext cx="3229769" cy="3166646"/>
            </a:xfrm>
            <a:prstGeom prst="roundRect">
              <a:avLst/>
            </a:prstGeom>
            <a:blipFill dpi="0" rotWithShape="0">
              <a:blip r:embed="rId5"/>
              <a:srcRect/>
              <a:stretch>
                <a:fillRect l="3681" t="-10164" r="4167" b="-47508"/>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154583" y="154583"/>
              <a:ext cx="2920603" cy="28574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n-US" sz="6500" kern="1200" dirty="0"/>
            </a:p>
          </p:txBody>
        </p:sp>
      </p:grpSp>
      <p:sp>
        <p:nvSpPr>
          <p:cNvPr id="15" name="Right Arrow 4"/>
          <p:cNvSpPr/>
          <p:nvPr/>
        </p:nvSpPr>
        <p:spPr>
          <a:xfrm>
            <a:off x="3795450" y="2667000"/>
            <a:ext cx="8013962" cy="37234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t" anchorCtr="0">
            <a:noAutofit/>
          </a:bodyPr>
          <a:lstStyle/>
          <a:p>
            <a:pPr marL="0" lvl="1" algn="l" defTabSz="400050">
              <a:lnSpc>
                <a:spcPct val="90000"/>
              </a:lnSpc>
              <a:spcBef>
                <a:spcPct val="0"/>
              </a:spcBef>
              <a:spcAft>
                <a:spcPct val="15000"/>
              </a:spcAft>
            </a:pPr>
            <a:r>
              <a:rPr lang="en-US" sz="2600" i="1" kern="1200" dirty="0" smtClean="0"/>
              <a:t>On Liberty</a:t>
            </a:r>
            <a:r>
              <a:rPr lang="en-US" sz="2600" kern="1200" dirty="0" smtClean="0"/>
              <a:t> (1859)</a:t>
            </a:r>
            <a:endParaRPr lang="en-US" sz="2600" kern="1200" dirty="0"/>
          </a:p>
          <a:p>
            <a:pPr marL="114300" lvl="2" indent="-57150" algn="l" defTabSz="400050">
              <a:lnSpc>
                <a:spcPct val="90000"/>
              </a:lnSpc>
              <a:spcBef>
                <a:spcPct val="0"/>
              </a:spcBef>
              <a:spcAft>
                <a:spcPct val="15000"/>
              </a:spcAft>
              <a:buChar char="••"/>
            </a:pPr>
            <a:r>
              <a:rPr lang="en-US" sz="2000" kern="1200" dirty="0" smtClean="0"/>
              <a:t>The sole purpose of government is “self-protection”</a:t>
            </a:r>
          </a:p>
          <a:p>
            <a:pPr marL="114300" lvl="2" indent="-57150" algn="l" defTabSz="400050">
              <a:lnSpc>
                <a:spcPct val="90000"/>
              </a:lnSpc>
              <a:spcBef>
                <a:spcPct val="0"/>
              </a:spcBef>
              <a:spcAft>
                <a:spcPct val="15000"/>
              </a:spcAft>
              <a:buChar char="••"/>
            </a:pPr>
            <a:r>
              <a:rPr lang="en-US" sz="2000" dirty="0" smtClean="0"/>
              <a:t>Only interfere with individual liberty to prevent harm to others (“Mill On”)</a:t>
            </a:r>
            <a:endParaRPr lang="en-US" sz="2000" kern="1200" dirty="0"/>
          </a:p>
          <a:p>
            <a:pPr marL="114300" lvl="2" indent="-57150" algn="l" defTabSz="400050">
              <a:lnSpc>
                <a:spcPct val="90000"/>
              </a:lnSpc>
              <a:spcBef>
                <a:spcPct val="0"/>
              </a:spcBef>
              <a:spcAft>
                <a:spcPct val="15000"/>
              </a:spcAft>
              <a:buChar char="••"/>
            </a:pPr>
            <a:r>
              <a:rPr lang="en-US" sz="2000" kern="1200" dirty="0" smtClean="0"/>
              <a:t>Maximize human development for a more equal society:</a:t>
            </a:r>
            <a:endParaRPr lang="en-US" sz="2000" kern="1200" dirty="0"/>
          </a:p>
          <a:p>
            <a:pPr marL="738188" lvl="4" indent="-57150" defTabSz="404813">
              <a:lnSpc>
                <a:spcPct val="90000"/>
              </a:lnSpc>
              <a:spcBef>
                <a:spcPct val="0"/>
              </a:spcBef>
              <a:spcAft>
                <a:spcPct val="15000"/>
              </a:spcAft>
              <a:buChar char="••"/>
            </a:pPr>
            <a:r>
              <a:rPr lang="en-US" sz="2000" kern="1200" dirty="0" smtClean="0"/>
              <a:t>Mill favored a more open administration</a:t>
            </a:r>
            <a:endParaRPr lang="en-US" sz="2000" kern="1200" dirty="0"/>
          </a:p>
          <a:p>
            <a:pPr marL="738188" lvl="4" indent="-57150" defTabSz="404813">
              <a:lnSpc>
                <a:spcPct val="90000"/>
              </a:lnSpc>
              <a:spcBef>
                <a:spcPct val="0"/>
              </a:spcBef>
              <a:spcAft>
                <a:spcPct val="15000"/>
              </a:spcAft>
              <a:buChar char="••"/>
            </a:pPr>
            <a:r>
              <a:rPr lang="en-US" sz="2000" kern="1200" dirty="0" smtClean="0"/>
              <a:t>Workers cooperatives</a:t>
            </a:r>
            <a:endParaRPr lang="en-US" sz="2000" kern="1200" dirty="0"/>
          </a:p>
          <a:p>
            <a:pPr marL="1347681" lvl="7" indent="-57150" defTabSz="404813">
              <a:lnSpc>
                <a:spcPct val="90000"/>
              </a:lnSpc>
              <a:spcBef>
                <a:spcPct val="0"/>
              </a:spcBef>
              <a:spcAft>
                <a:spcPct val="15000"/>
              </a:spcAft>
              <a:buChar char="••"/>
            </a:pPr>
            <a:r>
              <a:rPr lang="en-US" sz="2000" kern="1200" dirty="0" smtClean="0">
                <a:sym typeface="Wingdings" pitchFamily="2" charset="2"/>
              </a:rPr>
              <a:t>Workers would have their own factories and choose the managers</a:t>
            </a:r>
            <a:endParaRPr lang="en-US" sz="2000" kern="1200" dirty="0"/>
          </a:p>
          <a:p>
            <a:pPr marL="738188" lvl="4" indent="-57150" defTabSz="404813">
              <a:lnSpc>
                <a:spcPct val="90000"/>
              </a:lnSpc>
              <a:spcBef>
                <a:spcPct val="0"/>
              </a:spcBef>
              <a:spcAft>
                <a:spcPct val="15000"/>
              </a:spcAft>
              <a:buChar char="••"/>
            </a:pPr>
            <a:r>
              <a:rPr lang="en-US" sz="2000" kern="1200" dirty="0" smtClean="0"/>
              <a:t>Redistribution system of wealth:</a:t>
            </a:r>
            <a:endParaRPr lang="en-US" sz="2000" kern="1200" dirty="0"/>
          </a:p>
          <a:p>
            <a:pPr marL="1347681" lvl="6" indent="-57150" defTabSz="404813">
              <a:lnSpc>
                <a:spcPct val="90000"/>
              </a:lnSpc>
              <a:spcBef>
                <a:spcPct val="0"/>
              </a:spcBef>
              <a:spcAft>
                <a:spcPct val="15000"/>
              </a:spcAft>
              <a:buChar char="••"/>
            </a:pPr>
            <a:r>
              <a:rPr lang="en-US" sz="2000" kern="1200" dirty="0" smtClean="0"/>
              <a:t>Confiscation of excess profits</a:t>
            </a:r>
            <a:endParaRPr lang="en-US" sz="2000" kern="1200" dirty="0"/>
          </a:p>
          <a:p>
            <a:pPr marL="1347681" lvl="6" indent="-57150" defTabSz="404813">
              <a:lnSpc>
                <a:spcPct val="90000"/>
              </a:lnSpc>
              <a:spcBef>
                <a:spcPct val="0"/>
              </a:spcBef>
              <a:spcAft>
                <a:spcPct val="15000"/>
              </a:spcAft>
              <a:buChar char="••"/>
            </a:pPr>
            <a:r>
              <a:rPr lang="en-US" sz="2000" kern="1200" dirty="0" smtClean="0"/>
              <a:t>A</a:t>
            </a:r>
            <a:r>
              <a:rPr lang="en-US" sz="2000" kern="1200" dirty="0" smtClean="0">
                <a:sym typeface="Wingdings" pitchFamily="2" charset="2"/>
              </a:rPr>
              <a:t>bolish the wage system</a:t>
            </a:r>
            <a:endParaRPr lang="en-US" sz="2000" kern="1200" dirty="0">
              <a:sym typeface="Wingdings" pitchFamily="2" charset="2"/>
            </a:endParaRPr>
          </a:p>
          <a:p>
            <a:pPr marL="738188" lvl="4" indent="-57150" defTabSz="404813">
              <a:lnSpc>
                <a:spcPct val="90000"/>
              </a:lnSpc>
              <a:spcBef>
                <a:spcPct val="0"/>
              </a:spcBef>
              <a:spcAft>
                <a:spcPct val="15000"/>
              </a:spcAft>
              <a:buChar char="••"/>
            </a:pPr>
            <a:r>
              <a:rPr lang="en-US" sz="2000" kern="1200" dirty="0" smtClean="0"/>
              <a:t>Universal suffrage and emancipation for women (Chambers)</a:t>
            </a:r>
            <a:endParaRPr lang="en-US" sz="2000" kern="1200" dirty="0"/>
          </a:p>
          <a:p>
            <a:pPr marL="114300" lvl="2"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endParaRPr lang="en-US" sz="900" kern="1200" dirty="0"/>
          </a:p>
        </p:txBody>
      </p:sp>
      <p:sp>
        <p:nvSpPr>
          <p:cNvPr id="3" name="TextBox 2"/>
          <p:cNvSpPr txBox="1"/>
          <p:nvPr/>
        </p:nvSpPr>
        <p:spPr>
          <a:xfrm>
            <a:off x="700930" y="5433536"/>
            <a:ext cx="2920604" cy="400110"/>
          </a:xfrm>
          <a:prstGeom prst="rect">
            <a:avLst/>
          </a:prstGeom>
          <a:solidFill>
            <a:schemeClr val="accent1"/>
          </a:solidFill>
        </p:spPr>
        <p:txBody>
          <a:bodyPr wrap="square" rtlCol="0">
            <a:spAutoFit/>
          </a:bodyPr>
          <a:lstStyle/>
          <a:p>
            <a:pPr algn="ctr"/>
            <a:r>
              <a:rPr lang="en-US" sz="2000" dirty="0" smtClean="0">
                <a:solidFill>
                  <a:schemeClr val="bg1"/>
                </a:solidFill>
              </a:rPr>
              <a:t>Click to Learn More</a:t>
            </a:r>
            <a:endParaRPr lang="en-US" sz="2000" dirty="0">
              <a:solidFill>
                <a:schemeClr val="bg1"/>
              </a:solidFill>
            </a:endParaRPr>
          </a:p>
        </p:txBody>
      </p:sp>
    </p:spTree>
    <p:extLst>
      <p:ext uri="{BB962C8B-B14F-4D97-AF65-F5344CB8AC3E}">
        <p14:creationId xmlns:p14="http://schemas.microsoft.com/office/powerpoint/2010/main" val="313937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n w="1905"/>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6200000" scaled="1"/>
                  <a:tileRect/>
                </a:gradFill>
                <a:effectLst>
                  <a:innerShdw blurRad="69850" dist="43180" dir="5400000">
                    <a:srgbClr val="000000">
                      <a:alpha val="65000"/>
                    </a:srgbClr>
                  </a:innerShdw>
                </a:effectLst>
              </a:rPr>
              <a:t>Utopian Socialists</a:t>
            </a:r>
            <a:endParaRPr lang="en-US" sz="4800" b="1" dirty="0">
              <a:ln w="1905"/>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6200000" scaled="1"/>
                <a:tileRect/>
              </a:gradFill>
              <a:effectLst>
                <a:innerShdw blurRad="69850" dist="43180" dir="5400000">
                  <a:srgbClr val="000000">
                    <a:alpha val="65000"/>
                  </a:srgbClr>
                </a:inn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1909290"/>
              </p:ext>
            </p:extLst>
          </p:nvPr>
        </p:nvGraphicFramePr>
        <p:xfrm>
          <a:off x="227012" y="1524000"/>
          <a:ext cx="7315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845424" y="1447800"/>
            <a:ext cx="3811588" cy="4431983"/>
          </a:xfrm>
          <a:prstGeom prst="rect">
            <a:avLst/>
          </a:prstGeom>
          <a:noFill/>
        </p:spPr>
        <p:txBody>
          <a:bodyPr wrap="square" rtlCol="0">
            <a:spAutoFit/>
          </a:bodyPr>
          <a:lstStyle/>
          <a:p>
            <a:r>
              <a:rPr lang="en-US" sz="2200" b="1" dirty="0" smtClean="0"/>
              <a:t>Similarities:</a:t>
            </a:r>
          </a:p>
          <a:p>
            <a:pPr marL="342900" indent="-342900">
              <a:buFont typeface="Arial" pitchFamily="34" charset="0"/>
              <a:buChar char="•"/>
            </a:pPr>
            <a:r>
              <a:rPr lang="en-US" sz="2000" dirty="0" smtClean="0">
                <a:solidFill>
                  <a:schemeClr val="accent4"/>
                </a:solidFill>
              </a:rPr>
              <a:t>All rejected the status given to women in bourgeois (equality)</a:t>
            </a:r>
          </a:p>
          <a:p>
            <a:pPr marL="342900" indent="-342900">
              <a:buFont typeface="Arial" pitchFamily="34" charset="0"/>
              <a:buChar char="•"/>
            </a:pPr>
            <a:r>
              <a:rPr lang="en-US" sz="2000" dirty="0" smtClean="0">
                <a:solidFill>
                  <a:srgbClr val="0070C0"/>
                </a:solidFill>
              </a:rPr>
              <a:t>Religion source of community feeling and ethics (Chambers)</a:t>
            </a:r>
          </a:p>
          <a:p>
            <a:pPr marL="342900" indent="-342900">
              <a:buFont typeface="Arial" pitchFamily="34" charset="0"/>
              <a:buChar char="•"/>
            </a:pPr>
            <a:r>
              <a:rPr lang="en-US" sz="2000" dirty="0" smtClean="0">
                <a:solidFill>
                  <a:schemeClr val="accent5"/>
                </a:solidFill>
              </a:rPr>
              <a:t>People should promote </a:t>
            </a:r>
            <a:r>
              <a:rPr lang="en-US" sz="2000" dirty="0">
                <a:solidFill>
                  <a:schemeClr val="accent5"/>
                </a:solidFill>
              </a:rPr>
              <a:t>the general happiness and welfare of everyone in </a:t>
            </a:r>
            <a:r>
              <a:rPr lang="en-US" sz="2000" dirty="0" smtClean="0">
                <a:solidFill>
                  <a:schemeClr val="accent5"/>
                </a:solidFill>
              </a:rPr>
              <a:t>society</a:t>
            </a:r>
          </a:p>
          <a:p>
            <a:pPr marL="342900" indent="-342900">
              <a:buFont typeface="Arial" pitchFamily="34" charset="0"/>
              <a:buChar char="•"/>
            </a:pPr>
            <a:r>
              <a:rPr lang="en-US" sz="2000" dirty="0">
                <a:solidFill>
                  <a:srgbClr val="FF6600"/>
                </a:solidFill>
              </a:rPr>
              <a:t>D</a:t>
            </a:r>
            <a:r>
              <a:rPr lang="en-US" sz="2000" dirty="0" smtClean="0">
                <a:solidFill>
                  <a:srgbClr val="FF6600"/>
                </a:solidFill>
              </a:rPr>
              <a:t>istrustful </a:t>
            </a:r>
            <a:r>
              <a:rPr lang="en-US" sz="2000" dirty="0">
                <a:solidFill>
                  <a:srgbClr val="FF6600"/>
                </a:solidFill>
              </a:rPr>
              <a:t>of politics and </a:t>
            </a:r>
            <a:r>
              <a:rPr lang="en-US" sz="2000" dirty="0" smtClean="0">
                <a:solidFill>
                  <a:srgbClr val="FF6600"/>
                </a:solidFill>
              </a:rPr>
              <a:t>politicians </a:t>
            </a:r>
          </a:p>
          <a:p>
            <a:pPr marL="342900" indent="-342900">
              <a:buFont typeface="Arial" pitchFamily="34" charset="0"/>
              <a:buChar char="•"/>
            </a:pPr>
            <a:r>
              <a:rPr lang="en-US" sz="2000" dirty="0" smtClean="0">
                <a:solidFill>
                  <a:schemeClr val="accent6"/>
                </a:solidFill>
              </a:rPr>
              <a:t>Control of </a:t>
            </a:r>
            <a:r>
              <a:rPr lang="en-US" sz="2000" dirty="0">
                <a:solidFill>
                  <a:schemeClr val="accent6"/>
                </a:solidFill>
              </a:rPr>
              <a:t>social affairs </a:t>
            </a:r>
            <a:r>
              <a:rPr lang="en-US" sz="2000" dirty="0" smtClean="0">
                <a:solidFill>
                  <a:schemeClr val="accent6"/>
                </a:solidFill>
              </a:rPr>
              <a:t>should be in hands of  </a:t>
            </a:r>
            <a:r>
              <a:rPr lang="en-US" sz="2000" dirty="0">
                <a:solidFill>
                  <a:schemeClr val="accent6"/>
                </a:solidFill>
              </a:rPr>
              <a:t>"</a:t>
            </a:r>
            <a:r>
              <a:rPr lang="en-US" sz="2000" dirty="0" smtClean="0">
                <a:solidFill>
                  <a:schemeClr val="accent6"/>
                </a:solidFill>
              </a:rPr>
              <a:t>producers” (not kings, parliament)</a:t>
            </a:r>
            <a:r>
              <a:rPr lang="en-US" sz="2000" dirty="0">
                <a:solidFill>
                  <a:schemeClr val="accent6"/>
                </a:solidFill>
              </a:rPr>
              <a:t> </a:t>
            </a:r>
            <a:r>
              <a:rPr lang="en-US" sz="2000" dirty="0" smtClean="0">
                <a:solidFill>
                  <a:schemeClr val="accent6"/>
                </a:solidFill>
              </a:rPr>
              <a:t>(“Socialism”) </a:t>
            </a:r>
          </a:p>
        </p:txBody>
      </p:sp>
    </p:spTree>
    <p:extLst>
      <p:ext uri="{BB962C8B-B14F-4D97-AF65-F5344CB8AC3E}">
        <p14:creationId xmlns:p14="http://schemas.microsoft.com/office/powerpoint/2010/main" val="361366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n w="1905"/>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6200000" scaled="1"/>
                  <a:tileRect/>
                </a:gradFill>
                <a:effectLst>
                  <a:innerShdw blurRad="69850" dist="43180" dir="5400000">
                    <a:srgbClr val="000000">
                      <a:alpha val="65000"/>
                    </a:srgbClr>
                  </a:innerShdw>
                </a:effectLst>
              </a:rPr>
              <a:t>Saint-Simon </a:t>
            </a:r>
            <a:r>
              <a:rPr lang="en-US" sz="3800" b="1" dirty="0">
                <a:ln w="1905"/>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6200000" scaled="1"/>
                  <a:tileRect/>
                </a:gradFill>
                <a:effectLst>
                  <a:innerShdw blurRad="69850" dist="43180" dir="5400000">
                    <a:srgbClr val="000000">
                      <a:alpha val="65000"/>
                    </a:srgbClr>
                  </a:innerShdw>
                </a:effectLst>
              </a:rPr>
              <a:t>(1760-1825)</a:t>
            </a:r>
          </a:p>
        </p:txBody>
      </p:sp>
      <p:sp>
        <p:nvSpPr>
          <p:cNvPr id="5" name="Content Placeholder 4"/>
          <p:cNvSpPr>
            <a:spLocks noGrp="1"/>
          </p:cNvSpPr>
          <p:nvPr>
            <p:ph sz="half" idx="1"/>
          </p:nvPr>
        </p:nvSpPr>
        <p:spPr>
          <a:xfrm>
            <a:off x="989012" y="1600200"/>
            <a:ext cx="5562600" cy="4572000"/>
          </a:xfrm>
        </p:spPr>
        <p:txBody>
          <a:bodyPr>
            <a:normAutofit fontScale="92500"/>
          </a:bodyPr>
          <a:lstStyle/>
          <a:p>
            <a:pPr>
              <a:spcBef>
                <a:spcPts val="600"/>
              </a:spcBef>
            </a:pPr>
            <a:r>
              <a:rPr lang="en-US" sz="2200" dirty="0" smtClean="0"/>
              <a:t>Of ancient noble heritage</a:t>
            </a:r>
          </a:p>
          <a:p>
            <a:pPr>
              <a:spcBef>
                <a:spcPts val="600"/>
              </a:spcBef>
            </a:pPr>
            <a:r>
              <a:rPr lang="en-US" sz="2200" dirty="0" smtClean="0"/>
              <a:t>Fought </a:t>
            </a:r>
            <a:r>
              <a:rPr lang="en-US" sz="2200" dirty="0"/>
              <a:t>alongside Lafayette and the American </a:t>
            </a:r>
            <a:r>
              <a:rPr lang="en-US" sz="2200" dirty="0" smtClean="0"/>
              <a:t>revolutionaries</a:t>
            </a:r>
          </a:p>
          <a:p>
            <a:pPr lvl="1">
              <a:spcBef>
                <a:spcPts val="600"/>
              </a:spcBef>
            </a:pPr>
            <a:r>
              <a:rPr lang="en-US" sz="1800" dirty="0" smtClean="0"/>
              <a:t>When he returned to France, he narrowly missed the guillotine</a:t>
            </a:r>
          </a:p>
          <a:p>
            <a:pPr>
              <a:spcBef>
                <a:spcPts val="600"/>
              </a:spcBef>
            </a:pPr>
            <a:r>
              <a:rPr lang="en-US" sz="2200" dirty="0" smtClean="0"/>
              <a:t>During the Directory, gained wealth—only to lose it all</a:t>
            </a:r>
          </a:p>
          <a:p>
            <a:pPr>
              <a:spcBef>
                <a:spcPts val="600"/>
              </a:spcBef>
            </a:pPr>
            <a:r>
              <a:rPr lang="en-US" sz="2200" dirty="0" smtClean="0"/>
              <a:t>Type of person </a:t>
            </a:r>
            <a:r>
              <a:rPr lang="en-US" sz="2200" dirty="0"/>
              <a:t>(friend of financiers during </a:t>
            </a:r>
            <a:r>
              <a:rPr lang="en-US" sz="2200" dirty="0" err="1"/>
              <a:t>Thermidorian</a:t>
            </a:r>
            <a:r>
              <a:rPr lang="en-US" sz="2200" dirty="0"/>
              <a:t> </a:t>
            </a:r>
            <a:r>
              <a:rPr lang="en-US" sz="2200" dirty="0" smtClean="0"/>
              <a:t>Reaction)detested by </a:t>
            </a:r>
            <a:r>
              <a:rPr lang="en-US" sz="2200" dirty="0" smtClean="0">
                <a:hlinkClick r:id="rId2" action="ppaction://hlinksldjump"/>
              </a:rPr>
              <a:t>Fourier</a:t>
            </a:r>
            <a:endParaRPr lang="en-US" sz="2200" dirty="0" smtClean="0"/>
          </a:p>
          <a:p>
            <a:pPr>
              <a:spcBef>
                <a:spcPts val="600"/>
              </a:spcBef>
            </a:pPr>
            <a:r>
              <a:rPr lang="en-US" sz="2400" dirty="0" smtClean="0"/>
              <a:t>Kings</a:t>
            </a:r>
            <a:r>
              <a:rPr lang="en-US" sz="2400" dirty="0"/>
              <a:t>, nobles and the </a:t>
            </a:r>
            <a:r>
              <a:rPr lang="en-US" sz="2400" dirty="0" smtClean="0"/>
              <a:t>clergy were useless (necessary in earlier historical era)</a:t>
            </a:r>
            <a:endParaRPr lang="en-US" sz="2200" dirty="0" smtClean="0"/>
          </a:p>
          <a:p>
            <a:pPr>
              <a:spcBef>
                <a:spcPts val="600"/>
              </a:spcBef>
            </a:pPr>
            <a:r>
              <a:rPr lang="en-US" sz="2200" dirty="0" smtClean="0"/>
              <a:t>He </a:t>
            </a:r>
            <a:r>
              <a:rPr lang="en-US" sz="2200" dirty="0"/>
              <a:t>idealized productivity, organization, efficiency, innovation and technological </a:t>
            </a:r>
            <a:r>
              <a:rPr lang="en-US" sz="2200" dirty="0" smtClean="0"/>
              <a:t>discovery (“Lecture 22”)</a:t>
            </a:r>
          </a:p>
        </p:txBody>
      </p:sp>
      <p:sp>
        <p:nvSpPr>
          <p:cNvPr id="6" name="Content Placeholder 5"/>
          <p:cNvSpPr>
            <a:spLocks noGrp="1"/>
          </p:cNvSpPr>
          <p:nvPr>
            <p:ph sz="half" idx="2"/>
          </p:nvPr>
        </p:nvSpPr>
        <p:spPr>
          <a:xfrm>
            <a:off x="6475412" y="1600200"/>
            <a:ext cx="5334000" cy="5867400"/>
          </a:xfrm>
        </p:spPr>
        <p:txBody>
          <a:bodyPr>
            <a:normAutofit fontScale="92500"/>
          </a:bodyPr>
          <a:lstStyle/>
          <a:p>
            <a:pPr marL="0" indent="0">
              <a:buNone/>
            </a:pPr>
            <a:r>
              <a:rPr lang="en-US" b="1" dirty="0" smtClean="0">
                <a:ln w="17780" cmpd="sng">
                  <a:solidFill>
                    <a:schemeClr val="accent1">
                      <a:tint val="3000"/>
                    </a:schemeClr>
                  </a:solidFill>
                  <a:prstDash val="solid"/>
                  <a:miter lim="800000"/>
                </a:ln>
                <a:solidFill>
                  <a:schemeClr val="accent4"/>
                </a:solidFill>
                <a:effectLst>
                  <a:outerShdw blurRad="55000" dist="50800" dir="5400000" algn="tl">
                    <a:srgbClr val="000000">
                      <a:alpha val="33000"/>
                    </a:srgbClr>
                  </a:outerShdw>
                </a:effectLst>
              </a:rPr>
              <a:t>Saint-Simon’s Utopia:</a:t>
            </a:r>
          </a:p>
          <a:p>
            <a:pPr>
              <a:spcBef>
                <a:spcPts val="600"/>
              </a:spcBef>
            </a:pPr>
            <a:r>
              <a:rPr lang="en-US" sz="2600" dirty="0"/>
              <a:t>Technocratic Socialism</a:t>
            </a:r>
            <a:endParaRPr lang="en-US" sz="2600" dirty="0" smtClean="0"/>
          </a:p>
          <a:p>
            <a:pPr>
              <a:spcBef>
                <a:spcPts val="600"/>
              </a:spcBef>
            </a:pPr>
            <a:r>
              <a:rPr lang="en-US" sz="2600" dirty="0" smtClean="0"/>
              <a:t>Society led by technology and science </a:t>
            </a:r>
          </a:p>
          <a:p>
            <a:pPr>
              <a:spcBef>
                <a:spcPts val="600"/>
              </a:spcBef>
            </a:pPr>
            <a:r>
              <a:rPr lang="en-US" sz="2600" dirty="0" smtClean="0"/>
              <a:t>Science </a:t>
            </a:r>
            <a:r>
              <a:rPr lang="en-US" sz="2600" dirty="0"/>
              <a:t>rather than religion to bind </a:t>
            </a:r>
            <a:r>
              <a:rPr lang="en-US" sz="2600" dirty="0" smtClean="0"/>
              <a:t>society</a:t>
            </a:r>
          </a:p>
          <a:p>
            <a:pPr>
              <a:spcBef>
                <a:spcPts val="600"/>
              </a:spcBef>
            </a:pPr>
            <a:r>
              <a:rPr lang="en-US" sz="2600" dirty="0" smtClean="0"/>
              <a:t>Control </a:t>
            </a:r>
            <a:r>
              <a:rPr lang="en-US" sz="2600" dirty="0"/>
              <a:t>in hands of </a:t>
            </a:r>
            <a:r>
              <a:rPr lang="en-US" sz="2600" i="1" dirty="0" err="1"/>
              <a:t>industriels</a:t>
            </a:r>
            <a:r>
              <a:rPr lang="en-US" sz="2600" dirty="0"/>
              <a:t>, those who produce or make it possible to produce (bankers, engineers, intellectuals and </a:t>
            </a:r>
            <a:r>
              <a:rPr lang="en-US" sz="2600" dirty="0" smtClean="0"/>
              <a:t>scientists) (Baldwin)</a:t>
            </a:r>
          </a:p>
          <a:p>
            <a:pPr>
              <a:spcBef>
                <a:spcPts val="600"/>
              </a:spcBef>
            </a:pPr>
            <a:r>
              <a:rPr lang="en-US" sz="2600" dirty="0"/>
              <a:t>No faith in free market as </a:t>
            </a:r>
            <a:r>
              <a:rPr lang="en-US" sz="2600" dirty="0">
                <a:hlinkClick r:id="rId3" action="ppaction://hlinksldjump"/>
              </a:rPr>
              <a:t>Adam Smith </a:t>
            </a:r>
            <a:r>
              <a:rPr lang="en-US" sz="2600" dirty="0"/>
              <a:t>did</a:t>
            </a:r>
          </a:p>
          <a:p>
            <a:pPr>
              <a:spcBef>
                <a:spcPts val="600"/>
              </a:spcBef>
            </a:pPr>
            <a:endParaRPr lang="en-US" sz="2600" dirty="0" smtClean="0"/>
          </a:p>
        </p:txBody>
      </p:sp>
      <p:grpSp>
        <p:nvGrpSpPr>
          <p:cNvPr id="9" name="Group 8"/>
          <p:cNvGrpSpPr/>
          <p:nvPr/>
        </p:nvGrpSpPr>
        <p:grpSpPr>
          <a:xfrm>
            <a:off x="989012" y="0"/>
            <a:ext cx="10817224" cy="6858000"/>
            <a:chOff x="990600" y="0"/>
            <a:chExt cx="10817224" cy="6858000"/>
          </a:xfrm>
        </p:grpSpPr>
        <p:pic>
          <p:nvPicPr>
            <p:cNvPr id="5122" name="Picture 2" descr="Saint-Simon, early French Sociolog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0"/>
              <a:ext cx="5408612"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2" descr="Saint-Simon, early French Sociolog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399212" y="0"/>
              <a:ext cx="5408612"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Tree>
    <p:extLst>
      <p:ext uri="{BB962C8B-B14F-4D97-AF65-F5344CB8AC3E}">
        <p14:creationId xmlns:p14="http://schemas.microsoft.com/office/powerpoint/2010/main" val="291767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012" y="1524000"/>
            <a:ext cx="5257800" cy="5262980"/>
          </a:xfrm>
          <a:prstGeom prst="rect">
            <a:avLst/>
          </a:prstGeom>
          <a:noFill/>
        </p:spPr>
        <p:txBody>
          <a:bodyPr wrap="square" rtlCol="0">
            <a:spAutoFit/>
          </a:bodyPr>
          <a:lstStyle/>
          <a:p>
            <a:pPr marL="342900" indent="-342900">
              <a:buFont typeface="Arial"/>
              <a:buChar char="•"/>
            </a:pPr>
            <a:r>
              <a:rPr lang="en-US" sz="2100" dirty="0" smtClean="0">
                <a:solidFill>
                  <a:schemeClr val="accent5"/>
                </a:solidFill>
              </a:rPr>
              <a:t>Most of life worked </a:t>
            </a:r>
            <a:r>
              <a:rPr lang="en-US" sz="2100" dirty="0">
                <a:solidFill>
                  <a:schemeClr val="accent5"/>
                </a:solidFill>
              </a:rPr>
              <a:t>in </a:t>
            </a:r>
            <a:r>
              <a:rPr lang="en-US" sz="2100" dirty="0" smtClean="0">
                <a:solidFill>
                  <a:schemeClr val="accent5"/>
                </a:solidFill>
              </a:rPr>
              <a:t>commerce, early years in Lyons</a:t>
            </a:r>
          </a:p>
          <a:p>
            <a:pPr marL="1801368" lvl="3" indent="-342900">
              <a:buFont typeface="Arial"/>
              <a:buChar char="•"/>
            </a:pPr>
            <a:r>
              <a:rPr lang="en-US" sz="2100" dirty="0">
                <a:solidFill>
                  <a:schemeClr val="accent5"/>
                </a:solidFill>
              </a:rPr>
              <a:t>O</a:t>
            </a:r>
            <a:r>
              <a:rPr lang="en-US" sz="2100" dirty="0" smtClean="0">
                <a:solidFill>
                  <a:schemeClr val="accent5"/>
                </a:solidFill>
              </a:rPr>
              <a:t>bserved how the </a:t>
            </a:r>
            <a:r>
              <a:rPr lang="en-US" sz="2100" dirty="0">
                <a:solidFill>
                  <a:schemeClr val="accent5"/>
                </a:solidFill>
              </a:rPr>
              <a:t>silk </a:t>
            </a:r>
            <a:r>
              <a:rPr lang="en-US" sz="2100" dirty="0" smtClean="0">
                <a:solidFill>
                  <a:schemeClr val="accent5"/>
                </a:solidFill>
              </a:rPr>
              <a:t>workers </a:t>
            </a:r>
            <a:r>
              <a:rPr lang="en-US" sz="2100" dirty="0">
                <a:solidFill>
                  <a:schemeClr val="accent5"/>
                </a:solidFill>
              </a:rPr>
              <a:t>organize </a:t>
            </a:r>
            <a:r>
              <a:rPr lang="en-US" sz="2100" dirty="0" smtClean="0">
                <a:solidFill>
                  <a:schemeClr val="accent5"/>
                </a:solidFill>
              </a:rPr>
              <a:t>themselves</a:t>
            </a:r>
          </a:p>
          <a:p>
            <a:pPr marL="1801368" lvl="3" indent="-342900">
              <a:buFont typeface="Arial"/>
              <a:buChar char="•"/>
            </a:pPr>
            <a:r>
              <a:rPr lang="en-US" sz="2100" dirty="0" smtClean="0">
                <a:solidFill>
                  <a:schemeClr val="accent5"/>
                </a:solidFill>
              </a:rPr>
              <a:t>Also observed effects of </a:t>
            </a:r>
            <a:r>
              <a:rPr lang="en-US" sz="2100" dirty="0">
                <a:solidFill>
                  <a:schemeClr val="accent5"/>
                </a:solidFill>
              </a:rPr>
              <a:t>free market economy </a:t>
            </a:r>
            <a:r>
              <a:rPr lang="en-US" sz="2100" dirty="0" smtClean="0">
                <a:solidFill>
                  <a:schemeClr val="accent5"/>
                </a:solidFill>
              </a:rPr>
              <a:t>when re</a:t>
            </a:r>
            <a:r>
              <a:rPr lang="en-US" sz="2100" dirty="0">
                <a:solidFill>
                  <a:schemeClr val="accent5"/>
                </a:solidFill>
              </a:rPr>
              <a:t>-established under the </a:t>
            </a:r>
            <a:r>
              <a:rPr lang="en-US" sz="2100" dirty="0" smtClean="0">
                <a:solidFill>
                  <a:schemeClr val="accent5"/>
                </a:solidFill>
              </a:rPr>
              <a:t>Directory</a:t>
            </a:r>
          </a:p>
          <a:p>
            <a:pPr marL="342900" indent="-342900">
              <a:buFont typeface="Arial"/>
              <a:buChar char="•"/>
            </a:pPr>
            <a:r>
              <a:rPr lang="en-US" sz="2100" dirty="0" smtClean="0">
                <a:solidFill>
                  <a:schemeClr val="accent5"/>
                </a:solidFill>
              </a:rPr>
              <a:t>Did not support </a:t>
            </a:r>
            <a:r>
              <a:rPr lang="en-US" sz="2100" i="1" dirty="0" smtClean="0">
                <a:solidFill>
                  <a:schemeClr val="accent5"/>
                </a:solidFill>
              </a:rPr>
              <a:t>laissez faire </a:t>
            </a:r>
            <a:r>
              <a:rPr lang="en-US" sz="2100" dirty="0" smtClean="0">
                <a:solidFill>
                  <a:schemeClr val="accent5"/>
                </a:solidFill>
              </a:rPr>
              <a:t>liberalism or factory system; thought Industrialized society was a ‘passing phase’</a:t>
            </a:r>
          </a:p>
          <a:p>
            <a:pPr marL="342900" indent="-342900">
              <a:buFont typeface="Arial"/>
              <a:buChar char="•"/>
            </a:pPr>
            <a:r>
              <a:rPr lang="en-US" sz="2100" dirty="0" smtClean="0">
                <a:solidFill>
                  <a:schemeClr val="accent5"/>
                </a:solidFill>
              </a:rPr>
              <a:t>Despised Adam Smith, Ricardo,</a:t>
            </a:r>
            <a:r>
              <a:rPr lang="en-US" sz="2100" dirty="0">
                <a:solidFill>
                  <a:schemeClr val="accent5"/>
                </a:solidFill>
              </a:rPr>
              <a:t> </a:t>
            </a:r>
            <a:r>
              <a:rPr lang="en-US" sz="2100" dirty="0" smtClean="0">
                <a:solidFill>
                  <a:schemeClr val="accent5"/>
                </a:solidFill>
              </a:rPr>
              <a:t>and other political economists—too rational (“Lecture 21”)</a:t>
            </a:r>
          </a:p>
          <a:p>
            <a:pPr marL="952393" lvl="1" indent="-342900">
              <a:buFont typeface="Arial"/>
              <a:buChar char="•"/>
            </a:pPr>
            <a:r>
              <a:rPr lang="en-US" sz="2100" dirty="0" smtClean="0">
                <a:solidFill>
                  <a:schemeClr val="accent5"/>
                </a:solidFill>
              </a:rPr>
              <a:t>Wanted society bound by emotions</a:t>
            </a:r>
          </a:p>
          <a:p>
            <a:pPr marL="342900" indent="-342900">
              <a:buFont typeface="Arial"/>
              <a:buChar char="•"/>
            </a:pPr>
            <a:endParaRPr lang="en-US" sz="2100" dirty="0">
              <a:solidFill>
                <a:schemeClr val="accent5"/>
              </a:solidFill>
            </a:endParaRPr>
          </a:p>
        </p:txBody>
      </p:sp>
      <p:sp>
        <p:nvSpPr>
          <p:cNvPr id="2" name="Title 1"/>
          <p:cNvSpPr>
            <a:spLocks noGrp="1"/>
          </p:cNvSpPr>
          <p:nvPr>
            <p:ph type="title"/>
          </p:nvPr>
        </p:nvSpPr>
        <p:spPr/>
        <p:txBody>
          <a:bodyPr>
            <a:normAutofit/>
          </a:bodyPr>
          <a:lstStyle/>
          <a:p>
            <a:r>
              <a:rPr lang="en-US" sz="4800" b="1" dirty="0" smtClean="0">
                <a:ln w="1905"/>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6200000" scaled="1"/>
                  <a:tileRect/>
                </a:gradFill>
                <a:effectLst>
                  <a:innerShdw blurRad="69850" dist="43180" dir="5400000">
                    <a:srgbClr val="000000">
                      <a:alpha val="65000"/>
                    </a:srgbClr>
                  </a:innerShdw>
                </a:effectLst>
              </a:rPr>
              <a:t>Charles Fourier </a:t>
            </a:r>
            <a:r>
              <a:rPr lang="en-US" sz="3800" b="1" dirty="0" smtClean="0">
                <a:ln w="1905"/>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6200000" scaled="1"/>
                  <a:tileRect/>
                </a:gradFill>
                <a:effectLst>
                  <a:innerShdw blurRad="69850" dist="43180" dir="5400000">
                    <a:srgbClr val="000000">
                      <a:alpha val="65000"/>
                    </a:srgbClr>
                  </a:innerShdw>
                </a:effectLst>
              </a:rPr>
              <a:t>(</a:t>
            </a:r>
            <a:r>
              <a:rPr lang="en-US" sz="3800" b="1" dirty="0">
                <a:ln w="1905"/>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6200000" scaled="1"/>
                  <a:tileRect/>
                </a:gradFill>
                <a:effectLst>
                  <a:innerShdw blurRad="69850" dist="43180" dir="5400000">
                    <a:srgbClr val="000000">
                      <a:alpha val="65000"/>
                    </a:srgbClr>
                  </a:innerShdw>
                </a:effectLst>
              </a:rPr>
              <a:t>1772-1838)</a:t>
            </a:r>
          </a:p>
        </p:txBody>
      </p:sp>
      <p:pic>
        <p:nvPicPr>
          <p:cNvPr id="12" name="Picture 11">
            <a:hlinkClick r:id="rId2"/>
          </p:cNvPr>
          <p:cNvPicPr>
            <a:picLocks noChangeAspect="1"/>
          </p:cNvPicPr>
          <p:nvPr/>
        </p:nvPicPr>
        <p:blipFill>
          <a:blip r:embed="rId3"/>
          <a:stretch>
            <a:fillRect/>
          </a:stretch>
        </p:blipFill>
        <p:spPr>
          <a:xfrm>
            <a:off x="608012" y="2286000"/>
            <a:ext cx="1694047" cy="1752600"/>
          </a:xfrm>
          <a:prstGeom prst="rect">
            <a:avLst/>
          </a:prstGeom>
        </p:spPr>
      </p:pic>
      <p:sp>
        <p:nvSpPr>
          <p:cNvPr id="6" name="TextBox 5"/>
          <p:cNvSpPr txBox="1"/>
          <p:nvPr/>
        </p:nvSpPr>
        <p:spPr>
          <a:xfrm>
            <a:off x="6246812" y="1524000"/>
            <a:ext cx="5715000" cy="5386090"/>
          </a:xfrm>
          <a:prstGeom prst="rect">
            <a:avLst/>
          </a:prstGeom>
          <a:noFill/>
        </p:spPr>
        <p:txBody>
          <a:bodyPr wrap="square" rtlCol="0">
            <a:spAutoFit/>
          </a:bodyPr>
          <a:lstStyle/>
          <a:p>
            <a:r>
              <a:rPr lang="en-US" b="1" dirty="0" smtClean="0">
                <a:ln w="1905"/>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6200000" scaled="1"/>
                  <a:tileRect/>
                </a:gradFill>
                <a:effectLst>
                  <a:innerShdw blurRad="69850" dist="43180" dir="5400000">
                    <a:srgbClr val="000000">
                      <a:alpha val="65000"/>
                    </a:srgbClr>
                  </a:innerShdw>
                </a:effectLst>
              </a:rPr>
              <a:t>Fourier’s Utopia:</a:t>
            </a:r>
          </a:p>
          <a:p>
            <a:pPr marL="342900" indent="-342900">
              <a:buFont typeface="Arial" pitchFamily="34" charset="0"/>
              <a:buChar char="•"/>
            </a:pPr>
            <a:r>
              <a:rPr lang="en-US" sz="2000" dirty="0" smtClean="0"/>
              <a:t>Psychological socialism </a:t>
            </a:r>
          </a:p>
          <a:p>
            <a:pPr marL="342900" indent="-342900">
              <a:buFont typeface="Arial" pitchFamily="34" charset="0"/>
              <a:buChar char="•"/>
            </a:pPr>
            <a:r>
              <a:rPr lang="en-US" sz="2000" i="1" dirty="0" err="1" smtClean="0"/>
              <a:t>Phalansteries</a:t>
            </a:r>
            <a:r>
              <a:rPr lang="en-US" sz="2000" i="1" dirty="0" smtClean="0"/>
              <a:t>: </a:t>
            </a:r>
            <a:r>
              <a:rPr lang="en-US" sz="2000" dirty="0" smtClean="0"/>
              <a:t>communities (1,600 people) organized acc. to unchanging needs of human nature (Baldwin)</a:t>
            </a:r>
          </a:p>
          <a:p>
            <a:pPr marL="342900" indent="-342900">
              <a:buFont typeface="Arial" pitchFamily="34" charset="0"/>
              <a:buChar char="•"/>
            </a:pPr>
            <a:r>
              <a:rPr lang="en-US" sz="2000" dirty="0" smtClean="0"/>
              <a:t>Based on complete suppression of individualism in favor of collectivism and cooperation (Blunden) </a:t>
            </a:r>
          </a:p>
          <a:p>
            <a:pPr marL="342900" indent="-342900">
              <a:buFont typeface="Arial" pitchFamily="34" charset="0"/>
              <a:buChar char="•"/>
            </a:pPr>
            <a:r>
              <a:rPr lang="en-US" sz="2000" dirty="0" smtClean="0"/>
              <a:t>Attempt </a:t>
            </a:r>
            <a:r>
              <a:rPr lang="en-US" sz="2000" dirty="0"/>
              <a:t>to be compatible with each member's "natural talents, </a:t>
            </a:r>
            <a:r>
              <a:rPr lang="en-US" sz="2000" dirty="0" smtClean="0"/>
              <a:t>tastes, </a:t>
            </a:r>
            <a:r>
              <a:rPr lang="en-US" sz="2000" dirty="0"/>
              <a:t>and </a:t>
            </a:r>
            <a:r>
              <a:rPr lang="en-US" sz="2000" dirty="0" smtClean="0"/>
              <a:t>inclinations” (Fourier </a:t>
            </a:r>
            <a:r>
              <a:rPr lang="en-US" sz="2000" i="1" dirty="0" smtClean="0">
                <a:hlinkClick r:id="rId4"/>
              </a:rPr>
              <a:t>Social Destiny of Man</a:t>
            </a:r>
            <a:r>
              <a:rPr lang="en-US" sz="2000" dirty="0" smtClean="0"/>
              <a:t>)</a:t>
            </a:r>
          </a:p>
          <a:p>
            <a:pPr marL="342900" indent="-342900">
              <a:buFont typeface="Arial" pitchFamily="34" charset="0"/>
              <a:buChar char="•"/>
            </a:pPr>
            <a:r>
              <a:rPr lang="en-US" sz="2000" dirty="0" smtClean="0"/>
              <a:t>Choose jobs you enjoyed (passions); </a:t>
            </a:r>
            <a:r>
              <a:rPr lang="en-US" sz="2000" dirty="0"/>
              <a:t>those with special skills and responsibilities would be rewarded </a:t>
            </a:r>
            <a:r>
              <a:rPr lang="en-US" sz="2000" dirty="0" smtClean="0"/>
              <a:t>accordingly  </a:t>
            </a:r>
          </a:p>
          <a:p>
            <a:pPr marL="342900" indent="-342900">
              <a:buFont typeface="Arial" pitchFamily="34" charset="0"/>
              <a:buChar char="•"/>
            </a:pPr>
            <a:r>
              <a:rPr lang="en-US" sz="2000" dirty="0" smtClean="0"/>
              <a:t>Monogamy </a:t>
            </a:r>
            <a:r>
              <a:rPr lang="en-US" sz="2000" dirty="0"/>
              <a:t>not </a:t>
            </a:r>
            <a:r>
              <a:rPr lang="en-US" sz="2000" dirty="0" smtClean="0"/>
              <a:t>important (“Lecture 21”)</a:t>
            </a:r>
          </a:p>
          <a:p>
            <a:pPr marL="342900" indent="-342900">
              <a:buFont typeface="Arial" pitchFamily="34" charset="0"/>
              <a:buChar char="•"/>
            </a:pPr>
            <a:r>
              <a:rPr lang="en-US" sz="2000" dirty="0" smtClean="0"/>
              <a:t>In 1840s, 29 </a:t>
            </a:r>
            <a:r>
              <a:rPr lang="en-US" sz="2000" dirty="0"/>
              <a:t>of these communities were est. in </a:t>
            </a:r>
            <a:r>
              <a:rPr lang="en-US" sz="2000" dirty="0" smtClean="0"/>
              <a:t>US—none lasted more than 5 or 6 </a:t>
            </a:r>
            <a:r>
              <a:rPr lang="en-US" sz="2000" dirty="0" err="1" smtClean="0"/>
              <a:t>yrs</a:t>
            </a:r>
            <a:r>
              <a:rPr lang="en-US" sz="2000" dirty="0" smtClean="0"/>
              <a:t> (Perry 521-2)</a:t>
            </a:r>
            <a:endParaRPr lang="en-US" sz="2000" dirty="0"/>
          </a:p>
        </p:txBody>
      </p:sp>
      <p:sp>
        <p:nvSpPr>
          <p:cNvPr id="14" name="TextBox 13"/>
          <p:cNvSpPr txBox="1"/>
          <p:nvPr/>
        </p:nvSpPr>
        <p:spPr>
          <a:xfrm>
            <a:off x="608012" y="3733801"/>
            <a:ext cx="1676400" cy="276999"/>
          </a:xfrm>
          <a:prstGeom prst="rect">
            <a:avLst/>
          </a:prstGeom>
          <a:solidFill>
            <a:schemeClr val="accent1">
              <a:lumMod val="75000"/>
            </a:schemeClr>
          </a:solidFill>
        </p:spPr>
        <p:txBody>
          <a:bodyPr wrap="square" rtlCol="0">
            <a:spAutoFit/>
          </a:bodyPr>
          <a:lstStyle/>
          <a:p>
            <a:r>
              <a:rPr lang="en-US" sz="1200" dirty="0" smtClean="0">
                <a:solidFill>
                  <a:schemeClr val="bg1"/>
                </a:solidFill>
              </a:rPr>
              <a:t>Click to learn more</a:t>
            </a:r>
            <a:endParaRPr lang="en-US" sz="1200" dirty="0">
              <a:solidFill>
                <a:schemeClr val="bg1"/>
              </a:solidFill>
            </a:endParaRPr>
          </a:p>
        </p:txBody>
      </p:sp>
      <p:grpSp>
        <p:nvGrpSpPr>
          <p:cNvPr id="10" name="Group 9"/>
          <p:cNvGrpSpPr/>
          <p:nvPr/>
        </p:nvGrpSpPr>
        <p:grpSpPr>
          <a:xfrm>
            <a:off x="-12961" y="0"/>
            <a:ext cx="12180675" cy="6974161"/>
            <a:chOff x="8151" y="-433381"/>
            <a:chExt cx="12180674" cy="7284124"/>
          </a:xfrm>
        </p:grpSpPr>
        <p:pic>
          <p:nvPicPr>
            <p:cNvPr id="4" name="Picture 3"/>
            <p:cNvPicPr>
              <a:picLocks noChangeAspect="1"/>
            </p:cNvPicPr>
            <p:nvPr/>
          </p:nvPicPr>
          <p:blipFill rotWithShape="1">
            <a:blip r:embed="rId5"/>
            <a:srcRect l="6341" t="4752" r="4789" b="17083"/>
            <a:stretch/>
          </p:blipFill>
          <p:spPr>
            <a:xfrm>
              <a:off x="8151" y="-433381"/>
              <a:ext cx="12180674" cy="7162800"/>
            </a:xfrm>
            <a:prstGeom prst="rect">
              <a:avLst/>
            </a:prstGeom>
          </p:spPr>
        </p:pic>
        <p:grpSp>
          <p:nvGrpSpPr>
            <p:cNvPr id="7" name="Group 6"/>
            <p:cNvGrpSpPr/>
            <p:nvPr/>
          </p:nvGrpSpPr>
          <p:grpSpPr>
            <a:xfrm>
              <a:off x="6440575" y="5936343"/>
              <a:ext cx="5748250" cy="914400"/>
              <a:chOff x="1862993" y="4035855"/>
              <a:chExt cx="5748250" cy="1381400"/>
            </a:xfrm>
          </p:grpSpPr>
          <p:sp>
            <p:nvSpPr>
              <p:cNvPr id="8" name="Rectangle 7"/>
              <p:cNvSpPr/>
              <p:nvPr/>
            </p:nvSpPr>
            <p:spPr>
              <a:xfrm>
                <a:off x="3269431" y="4392168"/>
                <a:ext cx="4341812" cy="1025087"/>
              </a:xfrm>
              <a:prstGeom prst="rect">
                <a:avLst/>
              </a:prstGeom>
              <a:solidFill>
                <a:schemeClr val="accent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dirty="0" smtClean="0"/>
                  <a:t>French Phalanstery</a:t>
                </a:r>
                <a:endParaRPr lang="en-US" dirty="0"/>
              </a:p>
            </p:txBody>
          </p:sp>
          <p:sp>
            <p:nvSpPr>
              <p:cNvPr id="9" name="Rectangle 8"/>
              <p:cNvSpPr/>
              <p:nvPr/>
            </p:nvSpPr>
            <p:spPr>
              <a:xfrm>
                <a:off x="1862993" y="4035855"/>
                <a:ext cx="5748250" cy="1381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3825" tIns="123825" rIns="123825" bIns="123825" numCol="1" spcCol="1270" anchor="ctr" anchorCtr="0">
                <a:noAutofit/>
              </a:bodyPr>
              <a:lstStyle/>
              <a:p>
                <a:pPr lvl="0" algn="ctr" defTabSz="2889250">
                  <a:lnSpc>
                    <a:spcPct val="90000"/>
                  </a:lnSpc>
                  <a:spcBef>
                    <a:spcPct val="0"/>
                  </a:spcBef>
                  <a:spcAft>
                    <a:spcPct val="5000"/>
                  </a:spcAft>
                </a:pPr>
                <a:endParaRPr lang="en-US" sz="6500" kern="1200"/>
              </a:p>
            </p:txBody>
          </p:sp>
        </p:grpSp>
      </p:grpSp>
    </p:spTree>
    <p:extLst>
      <p:ext uri="{BB962C8B-B14F-4D97-AF65-F5344CB8AC3E}">
        <p14:creationId xmlns:p14="http://schemas.microsoft.com/office/powerpoint/2010/main" val="181987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n w="1905"/>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6200000" scaled="1"/>
                  <a:tileRect/>
                </a:gradFill>
                <a:effectLst>
                  <a:innerShdw blurRad="69850" dist="43180" dir="5400000">
                    <a:srgbClr val="000000">
                      <a:alpha val="65000"/>
                    </a:srgbClr>
                  </a:innerShdw>
                </a:effectLst>
              </a:rPr>
              <a:t>Robert Owen </a:t>
            </a:r>
            <a:r>
              <a:rPr lang="en-US" sz="4000" b="1" dirty="0" smtClean="0">
                <a:ln w="1905"/>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6200000" scaled="1"/>
                  <a:tileRect/>
                </a:gradFill>
                <a:effectLst>
                  <a:innerShdw blurRad="69850" dist="43180" dir="5400000">
                    <a:srgbClr val="000000">
                      <a:alpha val="65000"/>
                    </a:srgbClr>
                  </a:innerShdw>
                </a:effectLst>
              </a:rPr>
              <a:t>(1771-1851)</a:t>
            </a:r>
            <a:endParaRPr lang="en-US" sz="4000" b="1" dirty="0">
              <a:ln w="1905"/>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6200000" scaled="1"/>
                <a:tileRect/>
              </a:gradFill>
              <a:effectLst>
                <a:innerShdw blurRad="69850" dist="43180" dir="5400000">
                  <a:srgbClr val="000000">
                    <a:alpha val="65000"/>
                  </a:srgbClr>
                </a:innerShdw>
              </a:effectLst>
            </a:endParaRPr>
          </a:p>
        </p:txBody>
      </p:sp>
      <p:grpSp>
        <p:nvGrpSpPr>
          <p:cNvPr id="7" name="Group 6"/>
          <p:cNvGrpSpPr/>
          <p:nvPr/>
        </p:nvGrpSpPr>
        <p:grpSpPr>
          <a:xfrm>
            <a:off x="303212" y="2819400"/>
            <a:ext cx="2209800" cy="2468539"/>
            <a:chOff x="608012" y="2057400"/>
            <a:chExt cx="1648951" cy="1905000"/>
          </a:xfrm>
        </p:grpSpPr>
        <p:pic>
          <p:nvPicPr>
            <p:cNvPr id="1030" name="Picture 6" descr="owen.gif (23119 byt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2" y="2057400"/>
              <a:ext cx="1648951"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8012" y="3503711"/>
              <a:ext cx="1648951" cy="237515"/>
            </a:xfrm>
            <a:prstGeom prst="rect">
              <a:avLst/>
            </a:prstGeom>
            <a:solidFill>
              <a:schemeClr val="accent1">
                <a:lumMod val="75000"/>
              </a:schemeClr>
            </a:solidFill>
          </p:spPr>
          <p:txBody>
            <a:bodyPr wrap="square" rtlCol="0">
              <a:spAutoFit/>
            </a:bodyPr>
            <a:lstStyle/>
            <a:p>
              <a:pPr algn="ctr"/>
              <a:r>
                <a:rPr lang="en-US" sz="1400" dirty="0" smtClean="0">
                  <a:solidFill>
                    <a:schemeClr val="bg1"/>
                  </a:solidFill>
                </a:rPr>
                <a:t>Click to learn more</a:t>
              </a:r>
              <a:endParaRPr lang="en-US" sz="1400" dirty="0">
                <a:solidFill>
                  <a:schemeClr val="bg1"/>
                </a:solidFill>
              </a:endParaRPr>
            </a:p>
          </p:txBody>
        </p:sp>
      </p:grpSp>
      <p:sp>
        <p:nvSpPr>
          <p:cNvPr id="8" name="TextBox 7"/>
          <p:cNvSpPr txBox="1"/>
          <p:nvPr/>
        </p:nvSpPr>
        <p:spPr>
          <a:xfrm>
            <a:off x="2055812" y="1588704"/>
            <a:ext cx="4751850" cy="4832092"/>
          </a:xfrm>
          <a:prstGeom prst="rect">
            <a:avLst/>
          </a:prstGeom>
          <a:noFill/>
        </p:spPr>
        <p:txBody>
          <a:bodyPr wrap="square" rtlCol="0">
            <a:spAutoFit/>
          </a:bodyPr>
          <a:lstStyle/>
          <a:p>
            <a:pPr marL="342900" indent="-342900">
              <a:buFont typeface="Arial" pitchFamily="34" charset="0"/>
              <a:buChar char="•"/>
            </a:pPr>
            <a:r>
              <a:rPr lang="en-US" sz="2200" dirty="0" smtClean="0"/>
              <a:t>Textile factory owner in New Lanark, Scotland</a:t>
            </a:r>
          </a:p>
          <a:p>
            <a:pPr marL="342900" indent="-342900">
              <a:buFont typeface="Arial" pitchFamily="34" charset="0"/>
              <a:buChar char="•"/>
            </a:pPr>
            <a:r>
              <a:rPr lang="en-US" sz="2200" dirty="0" smtClean="0">
                <a:solidFill>
                  <a:schemeClr val="accent5"/>
                </a:solidFill>
              </a:rPr>
              <a:t>Set up ideal working conditions:</a:t>
            </a:r>
          </a:p>
          <a:p>
            <a:pPr marL="952393" lvl="1" indent="-342900">
              <a:buFont typeface="Arial" pitchFamily="34" charset="0"/>
              <a:buChar char="•"/>
            </a:pPr>
            <a:r>
              <a:rPr lang="en-US" sz="2200" dirty="0"/>
              <a:t>S</a:t>
            </a:r>
            <a:r>
              <a:rPr lang="en-US" sz="2200" dirty="0" smtClean="0"/>
              <a:t>horter </a:t>
            </a:r>
            <a:r>
              <a:rPr lang="en-US" sz="2200" dirty="0"/>
              <a:t>working </a:t>
            </a:r>
            <a:r>
              <a:rPr lang="en-US" sz="2200" dirty="0" smtClean="0"/>
              <a:t>hours</a:t>
            </a:r>
          </a:p>
          <a:p>
            <a:pPr marL="952393" lvl="1" indent="-342900">
              <a:buFont typeface="Arial" pitchFamily="34" charset="0"/>
              <a:buChar char="•"/>
            </a:pPr>
            <a:r>
              <a:rPr lang="en-US" sz="2200" dirty="0" smtClean="0"/>
              <a:t> Healthier </a:t>
            </a:r>
            <a:r>
              <a:rPr lang="en-US" sz="2200" dirty="0"/>
              <a:t>and safer working </a:t>
            </a:r>
            <a:r>
              <a:rPr lang="en-US" sz="2200" dirty="0" smtClean="0"/>
              <a:t>conditions</a:t>
            </a:r>
          </a:p>
          <a:p>
            <a:pPr marL="952393" lvl="1" indent="-342900">
              <a:buFont typeface="Arial" pitchFamily="34" charset="0"/>
              <a:buChar char="•"/>
            </a:pPr>
            <a:r>
              <a:rPr lang="en-US" sz="2200" dirty="0"/>
              <a:t>A</a:t>
            </a:r>
            <a:r>
              <a:rPr lang="en-US" sz="2200" dirty="0" smtClean="0"/>
              <a:t>fter-hours recreation</a:t>
            </a:r>
          </a:p>
          <a:p>
            <a:pPr marL="952393" lvl="1" indent="-342900">
              <a:buFont typeface="Arial" pitchFamily="34" charset="0"/>
              <a:buChar char="•"/>
            </a:pPr>
            <a:r>
              <a:rPr lang="en-US" sz="2200" dirty="0"/>
              <a:t>S</a:t>
            </a:r>
            <a:r>
              <a:rPr lang="en-US" sz="2200" dirty="0" smtClean="0"/>
              <a:t>chools </a:t>
            </a:r>
            <a:r>
              <a:rPr lang="en-US" sz="2200" dirty="0"/>
              <a:t>for children and </a:t>
            </a:r>
            <a:r>
              <a:rPr lang="en-US" sz="2200" dirty="0" smtClean="0"/>
              <a:t>adults</a:t>
            </a:r>
          </a:p>
          <a:p>
            <a:pPr marL="952393" lvl="1" indent="-342900">
              <a:buFont typeface="Arial" pitchFamily="34" charset="0"/>
              <a:buChar char="•"/>
            </a:pPr>
            <a:r>
              <a:rPr lang="en-US" sz="2200" dirty="0" smtClean="0"/>
              <a:t>Renovated housing</a:t>
            </a:r>
          </a:p>
          <a:p>
            <a:pPr marL="952393" lvl="1" indent="-342900">
              <a:buFont typeface="Arial" pitchFamily="34" charset="0"/>
              <a:buChar char="•"/>
            </a:pPr>
            <a:r>
              <a:rPr lang="en-US" sz="2200" dirty="0" smtClean="0"/>
              <a:t>End to child labor (“Lecture 22”)</a:t>
            </a:r>
          </a:p>
          <a:p>
            <a:pPr marL="341313" lvl="1" indent="-287338">
              <a:buFont typeface="Arial" pitchFamily="34" charset="0"/>
              <a:buChar char="•"/>
            </a:pPr>
            <a:r>
              <a:rPr lang="en-US" sz="2200" dirty="0" smtClean="0">
                <a:solidFill>
                  <a:schemeClr val="accent5"/>
                </a:solidFill>
              </a:rPr>
              <a:t>Made profits, productivity increased</a:t>
            </a:r>
            <a:r>
              <a:rPr lang="en-US" sz="2200" dirty="0" smtClean="0"/>
              <a:t>– New Lanark became a tourist attraction</a:t>
            </a:r>
            <a:endParaRPr lang="en-US" sz="2200" dirty="0"/>
          </a:p>
        </p:txBody>
      </p:sp>
      <p:sp>
        <p:nvSpPr>
          <p:cNvPr id="10" name="TextBox 9"/>
          <p:cNvSpPr txBox="1"/>
          <p:nvPr/>
        </p:nvSpPr>
        <p:spPr>
          <a:xfrm>
            <a:off x="7008812" y="1588703"/>
            <a:ext cx="4800600" cy="4770537"/>
          </a:xfrm>
          <a:prstGeom prst="rect">
            <a:avLst/>
          </a:prstGeom>
          <a:noFill/>
        </p:spPr>
        <p:txBody>
          <a:bodyPr wrap="square" rtlCol="0">
            <a:spAutoFit/>
          </a:bodyPr>
          <a:lstStyle/>
          <a:p>
            <a:r>
              <a:rPr lang="en-US" b="1" dirty="0" smtClean="0">
                <a:ln w="17780" cmpd="sng">
                  <a:solidFill>
                    <a:schemeClr val="accent1">
                      <a:tint val="3000"/>
                    </a:schemeClr>
                  </a:solidFill>
                  <a:prstDash val="solid"/>
                  <a:miter lim="800000"/>
                </a:ln>
                <a:solidFill>
                  <a:schemeClr val="accent4"/>
                </a:solidFill>
                <a:effectLst>
                  <a:outerShdw blurRad="55000" dist="50800" dir="5400000" algn="tl">
                    <a:srgbClr val="000000">
                      <a:alpha val="33000"/>
                    </a:srgbClr>
                  </a:outerShdw>
                </a:effectLst>
              </a:rPr>
              <a:t>Owen’s Utopia:</a:t>
            </a:r>
          </a:p>
          <a:p>
            <a:pPr marL="342900" indent="-342900">
              <a:buFont typeface="Arial" pitchFamily="34" charset="0"/>
              <a:buChar char="•"/>
            </a:pPr>
            <a:r>
              <a:rPr lang="en-US" sz="2000" dirty="0"/>
              <a:t>Industrial </a:t>
            </a:r>
            <a:r>
              <a:rPr lang="en-US" sz="2000" dirty="0" smtClean="0"/>
              <a:t>Socialism</a:t>
            </a:r>
          </a:p>
          <a:p>
            <a:pPr marL="342900" indent="-342900">
              <a:buFont typeface="Arial" pitchFamily="34" charset="0"/>
              <a:buChar char="•"/>
            </a:pPr>
            <a:r>
              <a:rPr lang="en-US" sz="2000" dirty="0"/>
              <a:t>H</a:t>
            </a:r>
            <a:r>
              <a:rPr lang="en-US" sz="2000" dirty="0" smtClean="0"/>
              <a:t>armonious </a:t>
            </a:r>
            <a:r>
              <a:rPr lang="en-US" sz="2000" dirty="0"/>
              <a:t>group </a:t>
            </a:r>
            <a:r>
              <a:rPr lang="en-US" sz="2000" dirty="0" smtClean="0"/>
              <a:t>living </a:t>
            </a:r>
          </a:p>
          <a:p>
            <a:pPr marL="342900" indent="-342900">
              <a:buFont typeface="Arial" pitchFamily="34" charset="0"/>
              <a:buChar char="•"/>
            </a:pPr>
            <a:r>
              <a:rPr lang="en-US" sz="2000" dirty="0" smtClean="0"/>
              <a:t>Felt </a:t>
            </a:r>
            <a:r>
              <a:rPr lang="en-US" sz="2000" dirty="0"/>
              <a:t>environment </a:t>
            </a:r>
            <a:r>
              <a:rPr lang="en-US" sz="2000" dirty="0" smtClean="0"/>
              <a:t>shaped character</a:t>
            </a:r>
          </a:p>
          <a:p>
            <a:pPr marL="952393" lvl="1" indent="-342900">
              <a:buFont typeface="Arial" pitchFamily="34" charset="0"/>
              <a:buChar char="•"/>
            </a:pPr>
            <a:r>
              <a:rPr lang="en-US" sz="2000" dirty="0" smtClean="0"/>
              <a:t>Public </a:t>
            </a:r>
            <a:r>
              <a:rPr lang="en-US" sz="2000" dirty="0"/>
              <a:t>education and factory reform would make better citizens of the </a:t>
            </a:r>
            <a:r>
              <a:rPr lang="en-US" sz="2000" dirty="0" smtClean="0"/>
              <a:t>poor</a:t>
            </a:r>
            <a:r>
              <a:rPr lang="en-US" sz="2000" dirty="0"/>
              <a:t> </a:t>
            </a:r>
            <a:r>
              <a:rPr lang="en-US" sz="2000" dirty="0" smtClean="0"/>
              <a:t>(</a:t>
            </a:r>
            <a:r>
              <a:rPr lang="en-US" sz="2000" dirty="0"/>
              <a:t>Baldwin</a:t>
            </a:r>
            <a:r>
              <a:rPr lang="en-US" sz="2000" dirty="0" smtClean="0"/>
              <a:t>)</a:t>
            </a:r>
            <a:endParaRPr lang="en-US" sz="2000" dirty="0"/>
          </a:p>
          <a:p>
            <a:pPr marL="342900" indent="-342900">
              <a:buFont typeface="Arial" pitchFamily="34" charset="0"/>
              <a:buChar char="•"/>
            </a:pPr>
            <a:r>
              <a:rPr lang="en-US" sz="2000" dirty="0" smtClean="0"/>
              <a:t>“</a:t>
            </a:r>
            <a:r>
              <a:rPr lang="en-US" sz="2000" dirty="0"/>
              <a:t>Owen came to believe that the entire social and economic order must be replaced by a new system based on harmonious group living rather than on competition” (Perry 495</a:t>
            </a:r>
            <a:r>
              <a:rPr lang="en-US" sz="2000" dirty="0" smtClean="0"/>
              <a:t>)</a:t>
            </a:r>
          </a:p>
          <a:p>
            <a:pPr marL="342900" indent="-342900">
              <a:buFont typeface="Arial" pitchFamily="34" charset="0"/>
              <a:buChar char="•"/>
            </a:pPr>
            <a:r>
              <a:rPr lang="en-US" sz="2000" dirty="0" smtClean="0"/>
              <a:t>1825, Community in New Harmony, Indiana failed (workers lacked motivation)</a:t>
            </a:r>
            <a:endParaRPr lang="en-US" sz="2000" dirty="0"/>
          </a:p>
        </p:txBody>
      </p:sp>
    </p:spTree>
    <p:extLst>
      <p:ext uri="{BB962C8B-B14F-4D97-AF65-F5344CB8AC3E}">
        <p14:creationId xmlns:p14="http://schemas.microsoft.com/office/powerpoint/2010/main" val="376550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20513"/>
            <a:ext cx="9751060" cy="1295400"/>
          </a:xfrm>
        </p:spPr>
        <p:txBody>
          <a:bodyPr/>
          <a:lstStyle/>
          <a:p>
            <a:r>
              <a:rPr lang="en-US" b="1" dirty="0" smtClean="0">
                <a:ln w="10541" cmpd="sng">
                  <a:solidFill>
                    <a:schemeClr val="accent1">
                      <a:shade val="88000"/>
                      <a:satMod val="110000"/>
                    </a:schemeClr>
                  </a:solidFill>
                  <a:prstDash val="solid"/>
                </a:ln>
                <a:solidFill>
                  <a:schemeClr val="accent6"/>
                </a:solidFill>
              </a:rPr>
              <a:t>Quote Identification QUIZ </a:t>
            </a:r>
            <a:endParaRPr lang="en-US" b="1" dirty="0">
              <a:ln w="10541" cmpd="sng">
                <a:solidFill>
                  <a:schemeClr val="accent1">
                    <a:shade val="88000"/>
                    <a:satMod val="110000"/>
                  </a:schemeClr>
                </a:solidFill>
                <a:prstDash val="solid"/>
              </a:ln>
              <a:solidFill>
                <a:schemeClr val="accent6"/>
              </a:solidFill>
            </a:endParaRPr>
          </a:p>
        </p:txBody>
      </p:sp>
      <p:sp>
        <p:nvSpPr>
          <p:cNvPr id="5" name="TextBox 4"/>
          <p:cNvSpPr txBox="1"/>
          <p:nvPr/>
        </p:nvSpPr>
        <p:spPr>
          <a:xfrm>
            <a:off x="1438937" y="1219200"/>
            <a:ext cx="8686800" cy="461665"/>
          </a:xfrm>
          <a:prstGeom prst="rect">
            <a:avLst/>
          </a:prstGeom>
          <a:noFill/>
        </p:spPr>
        <p:txBody>
          <a:bodyPr wrap="square" rtlCol="0">
            <a:spAutoFit/>
          </a:bodyPr>
          <a:lstStyle/>
          <a:p>
            <a:r>
              <a:rPr lang="en-US" dirty="0" smtClean="0"/>
              <a:t>Identify the theology that is best described by the quote</a:t>
            </a:r>
            <a:endParaRPr lang="en-US" dirty="0"/>
          </a:p>
        </p:txBody>
      </p:sp>
      <p:sp>
        <p:nvSpPr>
          <p:cNvPr id="6" name="TextBox 5"/>
          <p:cNvSpPr txBox="1"/>
          <p:nvPr/>
        </p:nvSpPr>
        <p:spPr>
          <a:xfrm>
            <a:off x="531812" y="1680865"/>
            <a:ext cx="5410200" cy="5016758"/>
          </a:xfrm>
          <a:prstGeom prst="rect">
            <a:avLst/>
          </a:prstGeom>
          <a:noFill/>
        </p:spPr>
        <p:txBody>
          <a:bodyPr wrap="square" rtlCol="0">
            <a:spAutoFit/>
          </a:bodyPr>
          <a:lstStyle/>
          <a:p>
            <a:pPr marL="457200" indent="-457200">
              <a:buFontTx/>
              <a:buAutoNum type="arabicPeriod"/>
            </a:pPr>
            <a:r>
              <a:rPr lang="en-US" sz="2000" dirty="0" smtClean="0"/>
              <a:t>“Create </a:t>
            </a:r>
            <a:r>
              <a:rPr lang="en-US" sz="2000" dirty="0"/>
              <a:t>all the happiness you are able to create; remove all the misery you are able to </a:t>
            </a:r>
            <a:r>
              <a:rPr lang="en-US" sz="2000" dirty="0" smtClean="0"/>
              <a:t>remove” </a:t>
            </a:r>
          </a:p>
          <a:p>
            <a:pPr marL="1066693" lvl="1" indent="-457200">
              <a:buFont typeface="+mj-lt"/>
              <a:buAutoNum type="alphaLcPeriod"/>
            </a:pPr>
            <a:r>
              <a:rPr lang="en-US" sz="2000" dirty="0" smtClean="0">
                <a:hlinkClick r:id="rId2" action="ppaction://hlinksldjump"/>
              </a:rPr>
              <a:t>Romanticism</a:t>
            </a:r>
            <a:r>
              <a:rPr lang="en-US" sz="2000" dirty="0" smtClean="0"/>
              <a:t> –Wordsworth </a:t>
            </a:r>
          </a:p>
          <a:p>
            <a:pPr marL="1066693" lvl="1" indent="-457200">
              <a:buFont typeface="+mj-lt"/>
              <a:buAutoNum type="alphaLcPeriod"/>
            </a:pPr>
            <a:r>
              <a:rPr lang="en-US" sz="2000" dirty="0" smtClean="0">
                <a:hlinkClick r:id="rId3" action="ppaction://hlinksldjump"/>
              </a:rPr>
              <a:t>Utilitarianism</a:t>
            </a:r>
            <a:r>
              <a:rPr lang="en-US" sz="2000" dirty="0" smtClean="0"/>
              <a:t>—Bentham</a:t>
            </a:r>
          </a:p>
          <a:p>
            <a:pPr marL="1066693" lvl="1" indent="-457200">
              <a:buFont typeface="+mj-lt"/>
              <a:buAutoNum type="alphaLcPeriod"/>
            </a:pPr>
            <a:r>
              <a:rPr lang="en-US" sz="2000" dirty="0" smtClean="0">
                <a:hlinkClick r:id="rId2" action="ppaction://hlinksldjump"/>
              </a:rPr>
              <a:t>Liberalism</a:t>
            </a:r>
            <a:r>
              <a:rPr lang="en-US" sz="2000" dirty="0" smtClean="0"/>
              <a:t>–Locke</a:t>
            </a:r>
          </a:p>
          <a:p>
            <a:pPr lvl="1"/>
            <a:endParaRPr lang="en-US" sz="2000" dirty="0" smtClean="0"/>
          </a:p>
          <a:p>
            <a:pPr marL="457200" lvl="1" indent="-457200">
              <a:buFont typeface="+mj-lt"/>
              <a:buAutoNum type="arabicPeriod" startAt="2"/>
            </a:pPr>
            <a:r>
              <a:rPr lang="en-US" sz="2000" dirty="0" smtClean="0"/>
              <a:t>“Every </a:t>
            </a:r>
            <a:r>
              <a:rPr lang="en-US" sz="2000" dirty="0"/>
              <a:t>man, as long as he does not violate the laws of justice, is left perfectly free to pursue his own interest his own way, and to bring both his industry and capital into competition with those of any other man, or order of </a:t>
            </a:r>
            <a:r>
              <a:rPr lang="en-US" sz="2000" dirty="0" smtClean="0"/>
              <a:t>men” </a:t>
            </a:r>
          </a:p>
          <a:p>
            <a:pPr marL="1066694" lvl="2" indent="-457200">
              <a:buFont typeface="+mj-lt"/>
              <a:buAutoNum type="alphaLcPeriod"/>
            </a:pPr>
            <a:r>
              <a:rPr lang="en-US" sz="2000" dirty="0" smtClean="0">
                <a:hlinkClick r:id="rId2" action="ppaction://hlinksldjump"/>
              </a:rPr>
              <a:t>Conservatism</a:t>
            </a:r>
            <a:r>
              <a:rPr lang="en-US" sz="2000" dirty="0" smtClean="0"/>
              <a:t> – de </a:t>
            </a:r>
            <a:r>
              <a:rPr lang="en-US" sz="2000" dirty="0" err="1" smtClean="0"/>
              <a:t>Maistre</a:t>
            </a:r>
            <a:r>
              <a:rPr lang="en-US" sz="2000" dirty="0" smtClean="0"/>
              <a:t> </a:t>
            </a:r>
          </a:p>
          <a:p>
            <a:pPr marL="1066694" lvl="2" indent="-457200">
              <a:buFont typeface="+mj-lt"/>
              <a:buAutoNum type="alphaLcPeriod"/>
            </a:pPr>
            <a:r>
              <a:rPr lang="en-US" sz="2000" dirty="0" smtClean="0">
                <a:hlinkClick r:id="rId3" action="ppaction://hlinksldjump"/>
              </a:rPr>
              <a:t>Economic Liberalism </a:t>
            </a:r>
            <a:r>
              <a:rPr lang="en-US" sz="2000" dirty="0" smtClean="0"/>
              <a:t>–Smith </a:t>
            </a:r>
          </a:p>
          <a:p>
            <a:pPr marL="1066694" lvl="2" indent="-457200">
              <a:buFont typeface="+mj-lt"/>
              <a:buAutoNum type="alphaLcPeriod"/>
            </a:pPr>
            <a:r>
              <a:rPr lang="en-US" sz="2000" dirty="0" smtClean="0">
                <a:hlinkClick r:id="rId2" action="ppaction://hlinksldjump"/>
              </a:rPr>
              <a:t>Charles Fourier’s “Utopia”</a:t>
            </a:r>
            <a:endParaRPr lang="en-US" dirty="0" smtClean="0"/>
          </a:p>
        </p:txBody>
      </p:sp>
      <p:sp>
        <p:nvSpPr>
          <p:cNvPr id="7" name="TextBox 6"/>
          <p:cNvSpPr txBox="1"/>
          <p:nvPr/>
        </p:nvSpPr>
        <p:spPr>
          <a:xfrm>
            <a:off x="6246812" y="1711530"/>
            <a:ext cx="5638800" cy="4985980"/>
          </a:xfrm>
          <a:prstGeom prst="rect">
            <a:avLst/>
          </a:prstGeom>
          <a:noFill/>
        </p:spPr>
        <p:txBody>
          <a:bodyPr wrap="square" rtlCol="0">
            <a:spAutoFit/>
          </a:bodyPr>
          <a:lstStyle/>
          <a:p>
            <a:pPr marL="457200" indent="-457200">
              <a:buFont typeface="+mj-lt"/>
              <a:buAutoNum type="arabicPeriod" startAt="3"/>
            </a:pPr>
            <a:r>
              <a:rPr lang="en-US" sz="1800" dirty="0" smtClean="0"/>
              <a:t>“</a:t>
            </a:r>
            <a:r>
              <a:rPr lang="en-US" sz="1800" dirty="0"/>
              <a:t>Society is indeed a contract. It is a partnership in all science; a partnership in all art; a partnership in every virtue, and in all perfection. As the ends of such a partnership cannot be obtained in many generations, it becomes a partnership not only between those who are living, but between those who are living, those who are dead, and those who are to be </a:t>
            </a:r>
            <a:r>
              <a:rPr lang="en-US" sz="1800" dirty="0" smtClean="0"/>
              <a:t>born”</a:t>
            </a:r>
          </a:p>
          <a:p>
            <a:pPr marL="1066693" lvl="1" indent="-457200">
              <a:buFont typeface="+mj-lt"/>
              <a:buAutoNum type="alphaLcPeriod"/>
            </a:pPr>
            <a:r>
              <a:rPr lang="en-US" sz="2000" dirty="0" smtClean="0">
                <a:hlinkClick r:id="rId3" action="ppaction://hlinksldjump"/>
              </a:rPr>
              <a:t>Conservatism</a:t>
            </a:r>
            <a:r>
              <a:rPr lang="en-US" sz="2000" dirty="0" smtClean="0"/>
              <a:t>– Burke </a:t>
            </a:r>
          </a:p>
          <a:p>
            <a:pPr marL="1066693" lvl="1" indent="-457200">
              <a:buFont typeface="+mj-lt"/>
              <a:buAutoNum type="alphaLcPeriod"/>
            </a:pPr>
            <a:r>
              <a:rPr lang="en-US" sz="2000" dirty="0" smtClean="0">
                <a:hlinkClick r:id="rId2" action="ppaction://hlinksldjump"/>
              </a:rPr>
              <a:t>Utilitarianism</a:t>
            </a:r>
            <a:r>
              <a:rPr lang="en-US" sz="2000" dirty="0" smtClean="0"/>
              <a:t>—Mill </a:t>
            </a:r>
          </a:p>
          <a:p>
            <a:pPr marL="1066693" lvl="1" indent="-457200">
              <a:buFont typeface="+mj-lt"/>
              <a:buAutoNum type="alphaLcPeriod"/>
            </a:pPr>
            <a:r>
              <a:rPr lang="en-US" sz="2000" dirty="0" smtClean="0">
                <a:hlinkClick r:id="rId2" action="ppaction://hlinksldjump"/>
              </a:rPr>
              <a:t>Political Liberalism </a:t>
            </a:r>
            <a:r>
              <a:rPr lang="en-US" sz="2000" dirty="0" smtClean="0"/>
              <a:t>—Locke </a:t>
            </a:r>
          </a:p>
          <a:p>
            <a:pPr lvl="1"/>
            <a:endParaRPr lang="en-US" sz="1200" dirty="0" smtClean="0"/>
          </a:p>
          <a:p>
            <a:pPr marL="457200" lvl="1" indent="-457200">
              <a:buFont typeface="+mj-lt"/>
              <a:buAutoNum type="arabicPeriod" startAt="4"/>
            </a:pPr>
            <a:r>
              <a:rPr lang="en-US" sz="2000" dirty="0" smtClean="0"/>
              <a:t>Which utopian socialist envisioned a society governed by science and technology with control in the hands of </a:t>
            </a:r>
            <a:r>
              <a:rPr lang="en-US" sz="2000" i="1" dirty="0" err="1" smtClean="0"/>
              <a:t>industriels</a:t>
            </a:r>
            <a:r>
              <a:rPr lang="en-US" sz="2000" dirty="0" smtClean="0"/>
              <a:t>?</a:t>
            </a:r>
          </a:p>
          <a:p>
            <a:pPr marL="1066694" lvl="2" indent="-457200">
              <a:buFont typeface="+mj-lt"/>
              <a:buAutoNum type="alphaLcPeriod"/>
            </a:pPr>
            <a:r>
              <a:rPr lang="en-US" sz="2000" dirty="0" smtClean="0">
                <a:hlinkClick r:id="rId2" action="ppaction://hlinksldjump"/>
              </a:rPr>
              <a:t>Charles Fourier</a:t>
            </a:r>
            <a:endParaRPr lang="en-US" sz="2000" dirty="0" smtClean="0"/>
          </a:p>
          <a:p>
            <a:pPr marL="1066694" lvl="2" indent="-457200">
              <a:buFont typeface="+mj-lt"/>
              <a:buAutoNum type="alphaLcPeriod"/>
            </a:pPr>
            <a:r>
              <a:rPr lang="en-US" sz="2000" dirty="0" smtClean="0">
                <a:hlinkClick r:id="rId2" action="ppaction://hlinksldjump"/>
              </a:rPr>
              <a:t>Robert Owen</a:t>
            </a:r>
            <a:endParaRPr lang="en-US" sz="2000" dirty="0" smtClean="0"/>
          </a:p>
          <a:p>
            <a:pPr marL="1066694" lvl="2" indent="-457200">
              <a:buFont typeface="+mj-lt"/>
              <a:buAutoNum type="alphaLcPeriod"/>
            </a:pPr>
            <a:r>
              <a:rPr lang="en-US" sz="2000" dirty="0" smtClean="0">
                <a:hlinkClick r:id="rId3" action="ppaction://hlinksldjump"/>
              </a:rPr>
              <a:t>Saint-Simon</a:t>
            </a:r>
            <a:endParaRPr lang="en-US" sz="2000" dirty="0" smtClean="0"/>
          </a:p>
        </p:txBody>
      </p:sp>
    </p:spTree>
    <p:extLst>
      <p:ext uri="{BB962C8B-B14F-4D97-AF65-F5344CB8AC3E}">
        <p14:creationId xmlns:p14="http://schemas.microsoft.com/office/powerpoint/2010/main" val="323353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Correct! </a:t>
            </a:r>
            <a:r>
              <a:rPr lang="en-US" sz="4000" dirty="0" smtClean="0"/>
              <a:t>You know your stuff!</a:t>
            </a:r>
            <a:endParaRPr lang="en-US" dirty="0"/>
          </a:p>
        </p:txBody>
      </p:sp>
      <p:sp>
        <p:nvSpPr>
          <p:cNvPr id="6" name="Text Placeholder 5"/>
          <p:cNvSpPr>
            <a:spLocks noGrp="1"/>
          </p:cNvSpPr>
          <p:nvPr>
            <p:ph type="body" idx="1"/>
          </p:nvPr>
        </p:nvSpPr>
        <p:spPr/>
        <p:txBody>
          <a:bodyPr>
            <a:normAutofit/>
          </a:bodyPr>
          <a:lstStyle/>
          <a:p>
            <a:pPr algn="ctr"/>
            <a:r>
              <a:rPr lang="en-US" sz="3800" dirty="0" smtClean="0">
                <a:hlinkClick r:id="rId2" action="ppaction://hlinksldjump"/>
              </a:rPr>
              <a:t>Back to Quiz </a:t>
            </a:r>
            <a:r>
              <a:rPr lang="en-US" sz="3800" dirty="0" smtClean="0"/>
              <a:t>  or    </a:t>
            </a:r>
            <a:r>
              <a:rPr lang="en-US" sz="3800" dirty="0" smtClean="0">
                <a:hlinkClick r:id="rId3" action="ppaction://hlinksldjump"/>
              </a:rPr>
              <a:t>I’m Done!</a:t>
            </a:r>
            <a:endParaRPr lang="en-US" sz="3800" dirty="0"/>
          </a:p>
        </p:txBody>
      </p:sp>
    </p:spTree>
    <p:extLst>
      <p:ext uri="{BB962C8B-B14F-4D97-AF65-F5344CB8AC3E}">
        <p14:creationId xmlns:p14="http://schemas.microsoft.com/office/powerpoint/2010/main" val="354311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533400"/>
            <a:ext cx="9751060" cy="914400"/>
          </a:xfrm>
        </p:spPr>
        <p:txBody>
          <a:bodyPr>
            <a:normAutofit/>
          </a:bodyPr>
          <a:lstStyle/>
          <a:p>
            <a:r>
              <a:rPr lang="en-US" sz="4800" b="1" dirty="0" smtClean="0"/>
              <a:t>The Origins</a:t>
            </a:r>
            <a:endParaRPr lang="en-US" sz="4800"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36031325"/>
              </p:ext>
            </p:extLst>
          </p:nvPr>
        </p:nvGraphicFramePr>
        <p:xfrm>
          <a:off x="1217612" y="1532846"/>
          <a:ext cx="9982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Oops! Incorrect</a:t>
            </a:r>
            <a:endParaRPr lang="en-US" dirty="0"/>
          </a:p>
        </p:txBody>
      </p:sp>
      <p:sp>
        <p:nvSpPr>
          <p:cNvPr id="6" name="Text Placeholder 5"/>
          <p:cNvSpPr>
            <a:spLocks noGrp="1"/>
          </p:cNvSpPr>
          <p:nvPr>
            <p:ph type="body" idx="1"/>
          </p:nvPr>
        </p:nvSpPr>
        <p:spPr/>
        <p:txBody>
          <a:bodyPr>
            <a:normAutofit/>
          </a:bodyPr>
          <a:lstStyle/>
          <a:p>
            <a:pPr algn="ctr"/>
            <a:r>
              <a:rPr lang="en-US" sz="3400" dirty="0" smtClean="0">
                <a:hlinkClick r:id="rId2" action="ppaction://hlinksldjump"/>
              </a:rPr>
              <a:t>Try Again</a:t>
            </a:r>
            <a:r>
              <a:rPr lang="en-US" sz="3400" dirty="0" smtClean="0"/>
              <a:t>              or             </a:t>
            </a:r>
            <a:r>
              <a:rPr lang="en-US" sz="3400" dirty="0" smtClean="0">
                <a:hlinkClick r:id="rId3" action="ppaction://hlinksldjump"/>
              </a:rPr>
              <a:t>I’m Done</a:t>
            </a:r>
            <a:endParaRPr lang="en-US" sz="3400" dirty="0"/>
          </a:p>
        </p:txBody>
      </p:sp>
    </p:spTree>
    <p:extLst>
      <p:ext uri="{BB962C8B-B14F-4D97-AF65-F5344CB8AC3E}">
        <p14:creationId xmlns:p14="http://schemas.microsoft.com/office/powerpoint/2010/main" val="8286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Links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Age </a:t>
            </a:r>
            <a:r>
              <a:rPr lang="en-US" dirty="0"/>
              <a:t>of Ideologies: </a:t>
            </a:r>
            <a:r>
              <a:rPr lang="en-US" dirty="0">
                <a:hlinkClick r:id="rId2"/>
              </a:rPr>
              <a:t>http://</a:t>
            </a:r>
            <a:r>
              <a:rPr lang="en-US" dirty="0" smtClean="0">
                <a:hlinkClick r:id="rId2"/>
              </a:rPr>
              <a:t>www.historyguide.org/intellect/lecture23a.html</a:t>
            </a:r>
            <a:endParaRPr lang="en-US" dirty="0" smtClean="0"/>
          </a:p>
          <a:p>
            <a:r>
              <a:rPr lang="en-US" dirty="0" smtClean="0"/>
              <a:t>Utilitarianism Resources</a:t>
            </a:r>
            <a:r>
              <a:rPr lang="en-US" dirty="0"/>
              <a:t>: </a:t>
            </a:r>
            <a:r>
              <a:rPr lang="en-US" dirty="0">
                <a:hlinkClick r:id="rId3"/>
              </a:rPr>
              <a:t>http://www.utilitarianism.net</a:t>
            </a:r>
            <a:r>
              <a:rPr lang="en-US" dirty="0" smtClean="0">
                <a:hlinkClick r:id="rId3"/>
              </a:rPr>
              <a:t>/</a:t>
            </a:r>
            <a:r>
              <a:rPr lang="en-US" dirty="0" smtClean="0"/>
              <a:t> </a:t>
            </a:r>
          </a:p>
          <a:p>
            <a:r>
              <a:rPr lang="en-US" dirty="0" smtClean="0"/>
              <a:t>Stanford’s Encyclopedia </a:t>
            </a:r>
            <a:r>
              <a:rPr lang="en-US" dirty="0"/>
              <a:t>of Philosophy: </a:t>
            </a:r>
            <a:r>
              <a:rPr lang="en-US" dirty="0" smtClean="0"/>
              <a:t>Liberalism </a:t>
            </a:r>
            <a:r>
              <a:rPr lang="en-US" dirty="0" smtClean="0">
                <a:hlinkClick r:id="rId4"/>
              </a:rPr>
              <a:t>http</a:t>
            </a:r>
            <a:r>
              <a:rPr lang="en-US" dirty="0">
                <a:hlinkClick r:id="rId4"/>
              </a:rPr>
              <a:t>://plato.stanford.edu/entries/liberalism</a:t>
            </a:r>
            <a:r>
              <a:rPr lang="en-US" dirty="0" smtClean="0">
                <a:hlinkClick r:id="rId4"/>
              </a:rPr>
              <a:t>/</a:t>
            </a:r>
            <a:r>
              <a:rPr lang="en-US" dirty="0" smtClean="0"/>
              <a:t> </a:t>
            </a:r>
          </a:p>
          <a:p>
            <a:r>
              <a:rPr lang="en-US" dirty="0" smtClean="0"/>
              <a:t>UCL </a:t>
            </a:r>
            <a:r>
              <a:rPr lang="en-US" dirty="0"/>
              <a:t>Bentham Project: </a:t>
            </a:r>
            <a:r>
              <a:rPr lang="en-US" dirty="0">
                <a:hlinkClick r:id="rId5"/>
              </a:rPr>
              <a:t>http://</a:t>
            </a:r>
            <a:r>
              <a:rPr lang="en-US" dirty="0" smtClean="0">
                <a:hlinkClick r:id="rId5"/>
              </a:rPr>
              <a:t>library.thinkquest.org/3376/Genktk6.htm?tqskip1=1&amp;tqtime=0329</a:t>
            </a:r>
            <a:r>
              <a:rPr lang="en-US" dirty="0" smtClean="0"/>
              <a:t> </a:t>
            </a:r>
          </a:p>
          <a:p>
            <a:r>
              <a:rPr lang="en-US" dirty="0" smtClean="0"/>
              <a:t>Stanford’s Encyclopedia of Philosophy: John </a:t>
            </a:r>
            <a:r>
              <a:rPr lang="en-US" dirty="0"/>
              <a:t>Stuart Mill: </a:t>
            </a:r>
            <a:r>
              <a:rPr lang="en-US" dirty="0">
                <a:hlinkClick r:id="rId6"/>
              </a:rPr>
              <a:t>http://plato.stanford.edu/entries/mill</a:t>
            </a:r>
            <a:r>
              <a:rPr lang="en-US" dirty="0" smtClean="0">
                <a:hlinkClick r:id="rId6"/>
              </a:rPr>
              <a:t>/</a:t>
            </a:r>
            <a:r>
              <a:rPr lang="en-US" dirty="0" smtClean="0"/>
              <a:t> </a:t>
            </a:r>
          </a:p>
          <a:p>
            <a:r>
              <a:rPr lang="en-US" dirty="0" smtClean="0"/>
              <a:t>Robert </a:t>
            </a:r>
            <a:r>
              <a:rPr lang="en-US" dirty="0"/>
              <a:t>Owen Museum: </a:t>
            </a:r>
            <a:r>
              <a:rPr lang="en-US" dirty="0">
                <a:hlinkClick r:id="rId7"/>
              </a:rPr>
              <a:t>http://robert-owen-museum.org.uk</a:t>
            </a:r>
            <a:r>
              <a:rPr lang="en-US" dirty="0" smtClean="0">
                <a:hlinkClick r:id="rId7"/>
              </a:rPr>
              <a:t>/</a:t>
            </a:r>
            <a:r>
              <a:rPr lang="en-US" dirty="0" smtClean="0"/>
              <a:t> </a:t>
            </a:r>
          </a:p>
          <a:p>
            <a:r>
              <a:rPr lang="en-US" dirty="0" smtClean="0"/>
              <a:t>Also check out the links all throughout the PPT! </a:t>
            </a:r>
          </a:p>
          <a:p>
            <a:endParaRPr lang="en-US" dirty="0"/>
          </a:p>
        </p:txBody>
      </p:sp>
    </p:spTree>
    <p:extLst>
      <p:ext uri="{BB962C8B-B14F-4D97-AF65-F5344CB8AC3E}">
        <p14:creationId xmlns:p14="http://schemas.microsoft.com/office/powerpoint/2010/main" val="428719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b="1" dirty="0" smtClean="0">
                <a:ln w="1905"/>
                <a:solidFill>
                  <a:schemeClr val="accent4"/>
                </a:solidFill>
                <a:effectLst>
                  <a:innerShdw blurRad="69850" dist="43180" dir="5400000">
                    <a:srgbClr val="000000">
                      <a:alpha val="65000"/>
                    </a:srgbClr>
                  </a:innerShdw>
                </a:effectLst>
              </a:rPr>
              <a:t>Romanticism</a:t>
            </a:r>
            <a:r>
              <a:rPr lang="en-US" sz="4800" dirty="0" smtClean="0"/>
              <a:t> </a:t>
            </a:r>
            <a:r>
              <a:rPr lang="en-US" dirty="0" smtClean="0"/>
              <a:t>(philosophy)</a:t>
            </a:r>
            <a:endParaRPr lang="en-US" dirty="0"/>
          </a:p>
        </p:txBody>
      </p:sp>
      <p:sp>
        <p:nvSpPr>
          <p:cNvPr id="3" name="Content Placeholder 2"/>
          <p:cNvSpPr>
            <a:spLocks noGrp="1"/>
          </p:cNvSpPr>
          <p:nvPr>
            <p:ph sz="half" idx="1"/>
          </p:nvPr>
        </p:nvSpPr>
        <p:spPr>
          <a:xfrm>
            <a:off x="303212" y="1371600"/>
            <a:ext cx="5715000" cy="3886200"/>
          </a:xfrm>
        </p:spPr>
        <p:txBody>
          <a:bodyPr>
            <a:noAutofit/>
          </a:bodyPr>
          <a:lstStyle/>
          <a:p>
            <a:pPr>
              <a:lnSpc>
                <a:spcPct val="100000"/>
              </a:lnSpc>
              <a:spcBef>
                <a:spcPts val="0"/>
              </a:spcBef>
            </a:pPr>
            <a:r>
              <a:rPr lang="en-US" sz="2300" dirty="0" smtClean="0">
                <a:hlinkClick r:id="rId2"/>
              </a:rPr>
              <a:t>Origins</a:t>
            </a:r>
            <a:endParaRPr lang="en-US" sz="2300" dirty="0" smtClean="0"/>
          </a:p>
          <a:p>
            <a:pPr>
              <a:lnSpc>
                <a:spcPct val="100000"/>
              </a:lnSpc>
              <a:spcBef>
                <a:spcPts val="0"/>
              </a:spcBef>
            </a:pPr>
            <a:r>
              <a:rPr lang="en-US" sz="2200" b="1" dirty="0" smtClean="0"/>
              <a:t>Characteristics:</a:t>
            </a:r>
          </a:p>
          <a:p>
            <a:pPr marL="793925" lvl="1" indent="-342900">
              <a:lnSpc>
                <a:spcPct val="100000"/>
              </a:lnSpc>
              <a:spcBef>
                <a:spcPts val="0"/>
              </a:spcBef>
              <a:buFont typeface="+mj-lt"/>
              <a:buAutoNum type="arabicPeriod"/>
            </a:pPr>
            <a:r>
              <a:rPr lang="en-US" sz="2000" dirty="0" smtClean="0"/>
              <a:t>Exalted imagination, direct experiences and feelings </a:t>
            </a:r>
          </a:p>
          <a:p>
            <a:pPr marL="793925" lvl="1" indent="-342900">
              <a:lnSpc>
                <a:spcPct val="100000"/>
              </a:lnSpc>
              <a:spcBef>
                <a:spcPts val="0"/>
              </a:spcBef>
              <a:buFont typeface="+mj-lt"/>
              <a:buAutoNum type="arabicPeriod"/>
            </a:pPr>
            <a:r>
              <a:rPr lang="en-US" sz="2000" dirty="0"/>
              <a:t>E</a:t>
            </a:r>
            <a:r>
              <a:rPr lang="en-US" sz="2000" dirty="0" smtClean="0"/>
              <a:t>xplored </a:t>
            </a:r>
            <a:r>
              <a:rPr lang="en-US" sz="2000" dirty="0"/>
              <a:t>the inner life of the </a:t>
            </a:r>
            <a:r>
              <a:rPr lang="en-US" sz="2000" dirty="0" smtClean="0"/>
              <a:t>mind– “interested in the forces that move us or reveal us to ourselves” –Eugene Weber</a:t>
            </a:r>
          </a:p>
          <a:p>
            <a:pPr marL="793925" lvl="1" indent="-342900">
              <a:lnSpc>
                <a:spcPct val="100000"/>
              </a:lnSpc>
              <a:spcBef>
                <a:spcPts val="0"/>
              </a:spcBef>
              <a:buFont typeface="+mj-lt"/>
              <a:buAutoNum type="arabicPeriod"/>
            </a:pPr>
            <a:r>
              <a:rPr lang="en-US" sz="2000" dirty="0"/>
              <a:t>R</a:t>
            </a:r>
            <a:r>
              <a:rPr lang="en-US" sz="2000" dirty="0" smtClean="0"/>
              <a:t>ejected </a:t>
            </a:r>
            <a:r>
              <a:rPr lang="en-US" sz="2000" dirty="0"/>
              <a:t>the impersonal, mechanical view of the </a:t>
            </a:r>
            <a:r>
              <a:rPr lang="en-US" sz="2000" dirty="0" smtClean="0"/>
              <a:t>universe</a:t>
            </a:r>
          </a:p>
          <a:p>
            <a:pPr marL="1146175" lvl="3" indent="-177800">
              <a:lnSpc>
                <a:spcPct val="100000"/>
              </a:lnSpc>
              <a:spcBef>
                <a:spcPts val="0"/>
              </a:spcBef>
            </a:pPr>
            <a:r>
              <a:rPr lang="en-US" sz="1800" dirty="0" smtClean="0"/>
              <a:t>The Enlightenment blocked emotions and creativity, while the </a:t>
            </a:r>
            <a:r>
              <a:rPr lang="en-US" sz="1800" i="1" dirty="0" smtClean="0"/>
              <a:t>philosophes</a:t>
            </a:r>
            <a:r>
              <a:rPr lang="en-US" sz="1800" dirty="0" smtClean="0"/>
              <a:t> turned man into a unfeeling machine</a:t>
            </a:r>
            <a:endParaRPr lang="en-US" sz="1400" dirty="0" smtClean="0"/>
          </a:p>
          <a:p>
            <a:endParaRPr lang="en-US" sz="1400" dirty="0"/>
          </a:p>
        </p:txBody>
      </p:sp>
      <p:sp>
        <p:nvSpPr>
          <p:cNvPr id="6" name="Content Placeholder 5"/>
          <p:cNvSpPr>
            <a:spLocks noGrp="1"/>
          </p:cNvSpPr>
          <p:nvPr>
            <p:ph sz="half" idx="2"/>
          </p:nvPr>
        </p:nvSpPr>
        <p:spPr>
          <a:xfrm>
            <a:off x="5484812" y="1676400"/>
            <a:ext cx="6556374" cy="3962400"/>
          </a:xfrm>
        </p:spPr>
        <p:txBody>
          <a:bodyPr>
            <a:normAutofit/>
          </a:bodyPr>
          <a:lstStyle/>
          <a:p>
            <a:pPr marL="804863" lvl="1" indent="-354013">
              <a:lnSpc>
                <a:spcPct val="100000"/>
              </a:lnSpc>
              <a:spcBef>
                <a:spcPts val="0"/>
              </a:spcBef>
              <a:buFont typeface="+mj-lt"/>
              <a:buAutoNum type="arabicPeriod" startAt="5"/>
            </a:pPr>
            <a:r>
              <a:rPr lang="en-US" sz="2000" dirty="0" smtClean="0"/>
              <a:t>Admired the heroic </a:t>
            </a:r>
            <a:r>
              <a:rPr lang="en-US" sz="2000" dirty="0"/>
              <a:t>deeds, noble sentiments, and social harmony </a:t>
            </a:r>
            <a:r>
              <a:rPr lang="en-US" sz="2000" dirty="0" smtClean="0"/>
              <a:t> of the Middle Ages</a:t>
            </a:r>
          </a:p>
          <a:p>
            <a:pPr marL="804863" lvl="1" indent="-354013">
              <a:lnSpc>
                <a:spcPct val="100000"/>
              </a:lnSpc>
              <a:spcBef>
                <a:spcPts val="0"/>
              </a:spcBef>
              <a:buFont typeface="+mj-lt"/>
              <a:buAutoNum type="arabicPeriod" startAt="5"/>
            </a:pPr>
            <a:r>
              <a:rPr lang="en-US" sz="2000" dirty="0" smtClean="0"/>
              <a:t>Encouraged </a:t>
            </a:r>
            <a:r>
              <a:rPr lang="en-US" sz="2000" dirty="0"/>
              <a:t>the study </a:t>
            </a:r>
            <a:r>
              <a:rPr lang="en-US" sz="2000" dirty="0" smtClean="0"/>
              <a:t>of </a:t>
            </a:r>
            <a:r>
              <a:rPr lang="en-US" sz="2000" dirty="0"/>
              <a:t>history and </a:t>
            </a:r>
            <a:r>
              <a:rPr lang="en-US" sz="2000" dirty="0" smtClean="0"/>
              <a:t>culture</a:t>
            </a:r>
          </a:p>
          <a:p>
            <a:pPr marL="1255713" lvl="3" indent="-187325">
              <a:lnSpc>
                <a:spcPct val="100000"/>
              </a:lnSpc>
              <a:spcBef>
                <a:spcPts val="0"/>
              </a:spcBef>
            </a:pPr>
            <a:r>
              <a:rPr lang="en-US" sz="1900" dirty="0" smtClean="0"/>
              <a:t>They </a:t>
            </a:r>
            <a:r>
              <a:rPr lang="en-US" sz="1900" dirty="0"/>
              <a:t>valued the variety of nations, traditions and institutions throughout </a:t>
            </a:r>
            <a:r>
              <a:rPr lang="en-US" sz="1900" dirty="0" smtClean="0"/>
              <a:t>history </a:t>
            </a:r>
            <a:r>
              <a:rPr lang="en-US" sz="1900" dirty="0"/>
              <a:t>(Baldwin</a:t>
            </a:r>
            <a:r>
              <a:rPr lang="en-US" sz="1900" dirty="0" smtClean="0"/>
              <a:t>)</a:t>
            </a:r>
            <a:endParaRPr lang="en-US" sz="1900" dirty="0"/>
          </a:p>
          <a:p>
            <a:pPr marL="793925" lvl="1" indent="-342900">
              <a:lnSpc>
                <a:spcPct val="100000"/>
              </a:lnSpc>
              <a:spcBef>
                <a:spcPts val="0"/>
              </a:spcBef>
              <a:buFont typeface="+mj-lt"/>
              <a:buAutoNum type="arabicPeriod" startAt="5"/>
            </a:pPr>
            <a:r>
              <a:rPr lang="en-US" sz="2000" dirty="0"/>
              <a:t>Like </a:t>
            </a:r>
            <a:r>
              <a:rPr lang="en-US" sz="2000" dirty="0" smtClean="0">
                <a:hlinkClick r:id="rId3"/>
              </a:rPr>
              <a:t>Jean </a:t>
            </a:r>
            <a:r>
              <a:rPr lang="en-US" sz="2000" dirty="0">
                <a:hlinkClick r:id="rId3"/>
              </a:rPr>
              <a:t>Jacques Rousseau </a:t>
            </a:r>
            <a:r>
              <a:rPr lang="en-US" sz="2000" dirty="0"/>
              <a:t>(1712-1778), the Romantics yearned to reclaim human </a:t>
            </a:r>
            <a:r>
              <a:rPr lang="en-US" sz="2000" dirty="0" smtClean="0"/>
              <a:t>freedom </a:t>
            </a:r>
          </a:p>
          <a:p>
            <a:pPr lvl="2">
              <a:lnSpc>
                <a:spcPct val="100000"/>
              </a:lnSpc>
              <a:spcBef>
                <a:spcPts val="0"/>
              </a:spcBef>
            </a:pPr>
            <a:r>
              <a:rPr lang="en-US" sz="1900" dirty="0" smtClean="0"/>
              <a:t>"Man </a:t>
            </a:r>
            <a:r>
              <a:rPr lang="en-US" sz="1900" dirty="0"/>
              <a:t>is born free, and everywhere he is in </a:t>
            </a:r>
            <a:r>
              <a:rPr lang="en-US" sz="1900" i="1" dirty="0" smtClean="0"/>
              <a:t>chains”</a:t>
            </a:r>
            <a:endParaRPr lang="en-US" sz="1900" dirty="0" smtClean="0"/>
          </a:p>
          <a:p>
            <a:pPr lvl="2">
              <a:lnSpc>
                <a:spcPct val="100000"/>
              </a:lnSpc>
              <a:spcBef>
                <a:spcPts val="0"/>
              </a:spcBef>
            </a:pPr>
            <a:r>
              <a:rPr lang="en-US" sz="1900" dirty="0" smtClean="0"/>
              <a:t>Romantics saw </a:t>
            </a:r>
            <a:r>
              <a:rPr lang="en-US" sz="1900" dirty="0"/>
              <a:t>diversity and </a:t>
            </a:r>
            <a:r>
              <a:rPr lang="en-US" sz="1900" dirty="0" smtClean="0"/>
              <a:t>uniqueness, which </a:t>
            </a:r>
            <a:r>
              <a:rPr lang="en-US" sz="1900" dirty="0"/>
              <a:t>set one man apart from </a:t>
            </a:r>
            <a:r>
              <a:rPr lang="en-US" sz="1900" dirty="0" smtClean="0"/>
              <a:t>another </a:t>
            </a:r>
            <a:r>
              <a:rPr lang="en-US" sz="1900" i="1" dirty="0" smtClean="0"/>
              <a:t>(</a:t>
            </a:r>
            <a:r>
              <a:rPr lang="en-US" sz="1900" dirty="0" smtClean="0"/>
              <a:t>unlike</a:t>
            </a:r>
            <a:r>
              <a:rPr lang="en-US" sz="1900" i="1" dirty="0" smtClean="0"/>
              <a:t> philosophes) </a:t>
            </a:r>
            <a:r>
              <a:rPr lang="en-US" sz="1900" dirty="0" smtClean="0"/>
              <a:t>(“Lecture 16”)</a:t>
            </a:r>
            <a:endParaRPr lang="en-US" sz="1900" dirty="0"/>
          </a:p>
          <a:p>
            <a:endParaRPr lang="en-US" sz="1800" dirty="0"/>
          </a:p>
        </p:txBody>
      </p:sp>
      <p:sp>
        <p:nvSpPr>
          <p:cNvPr id="7" name="TextBox 6"/>
          <p:cNvSpPr txBox="1"/>
          <p:nvPr/>
        </p:nvSpPr>
        <p:spPr>
          <a:xfrm>
            <a:off x="874712" y="5419106"/>
            <a:ext cx="10744200" cy="1246495"/>
          </a:xfrm>
          <a:prstGeom prst="rect">
            <a:avLst/>
          </a:prstGeom>
          <a:solidFill>
            <a:srgbClr val="FFC000">
              <a:alpha val="33000"/>
            </a:srgbClr>
          </a:solidFill>
        </p:spPr>
        <p:txBody>
          <a:bodyPr wrap="square" rtlCol="0">
            <a:spAutoFit/>
          </a:bodyPr>
          <a:lstStyle/>
          <a:p>
            <a:r>
              <a:rPr lang="en-US" sz="2500" dirty="0">
                <a:solidFill>
                  <a:schemeClr val="accent4"/>
                </a:solidFill>
              </a:rPr>
              <a:t>"...romantic poets, philosophers, and artists now denounced the rationalism of the philosophes because it crushed the emotions and impeded creativity....The reign of reason had diminished the individual" (</a:t>
            </a:r>
            <a:r>
              <a:rPr lang="en-US" sz="2500" dirty="0" smtClean="0">
                <a:solidFill>
                  <a:schemeClr val="accent4"/>
                </a:solidFill>
              </a:rPr>
              <a:t>Perry , 509)</a:t>
            </a:r>
            <a:endParaRPr lang="en-US" sz="2500" dirty="0">
              <a:solidFill>
                <a:schemeClr val="accent4"/>
              </a:solidFill>
            </a:endParaRPr>
          </a:p>
        </p:txBody>
      </p:sp>
      <p:sp>
        <p:nvSpPr>
          <p:cNvPr id="8" name="TextBox 7"/>
          <p:cNvSpPr txBox="1"/>
          <p:nvPr/>
        </p:nvSpPr>
        <p:spPr>
          <a:xfrm>
            <a:off x="836014" y="5280606"/>
            <a:ext cx="10820400" cy="1384995"/>
          </a:xfrm>
          <a:prstGeom prst="rect">
            <a:avLst/>
          </a:prstGeom>
          <a:solidFill>
            <a:schemeClr val="accent1">
              <a:lumMod val="40000"/>
              <a:lumOff val="60000"/>
            </a:schemeClr>
          </a:solidFill>
        </p:spPr>
        <p:txBody>
          <a:bodyPr wrap="square" rtlCol="0">
            <a:spAutoFit/>
          </a:bodyPr>
          <a:lstStyle/>
          <a:p>
            <a:r>
              <a:rPr lang="en-US" sz="2100" dirty="0" smtClean="0">
                <a:solidFill>
                  <a:schemeClr val="accent6"/>
                </a:solidFill>
              </a:rPr>
              <a:t>"</a:t>
            </a:r>
            <a:r>
              <a:rPr lang="en-US" sz="2100" dirty="0">
                <a:solidFill>
                  <a:schemeClr val="accent6"/>
                </a:solidFill>
              </a:rPr>
              <a:t>To the romantics, nature was alive and suffused with God's presence.  Nature stimulated the creative energies of the imagination; it taught human beings a higher form of knowledge/...nature did not consist of mechanical parts but of trees, lakes, mountains, clouds, and </a:t>
            </a:r>
            <a:r>
              <a:rPr lang="en-US" sz="2100" dirty="0" smtClean="0">
                <a:solidFill>
                  <a:schemeClr val="accent6"/>
                </a:solidFill>
              </a:rPr>
              <a:t>stars” </a:t>
            </a:r>
            <a:r>
              <a:rPr lang="en-US" sz="2100" dirty="0">
                <a:solidFill>
                  <a:schemeClr val="accent6"/>
                </a:solidFill>
              </a:rPr>
              <a:t>(Perry, 503-4</a:t>
            </a:r>
            <a:r>
              <a:rPr lang="en-US" sz="2100" dirty="0" smtClean="0">
                <a:solidFill>
                  <a:schemeClr val="accent6"/>
                </a:solidFill>
              </a:rPr>
              <a:t>)</a:t>
            </a:r>
            <a:endParaRPr lang="en-US" sz="2100" dirty="0">
              <a:solidFill>
                <a:schemeClr val="accent6"/>
              </a:solidFill>
            </a:endParaRPr>
          </a:p>
        </p:txBody>
      </p:sp>
    </p:spTree>
    <p:extLst>
      <p:ext uri="{BB962C8B-B14F-4D97-AF65-F5344CB8AC3E}">
        <p14:creationId xmlns:p14="http://schemas.microsoft.com/office/powerpoint/2010/main" val="42464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n w="1905"/>
                <a:solidFill>
                  <a:schemeClr val="accent4"/>
                </a:solidFill>
                <a:effectLst>
                  <a:innerShdw blurRad="69850" dist="43180" dir="5400000">
                    <a:srgbClr val="000000">
                      <a:alpha val="65000"/>
                    </a:srgbClr>
                  </a:innerShdw>
                </a:effectLst>
              </a:rPr>
              <a:t>Influence of Romanticism</a:t>
            </a:r>
            <a:endParaRPr lang="en-US" sz="4800" b="1" dirty="0">
              <a:ln w="1905"/>
              <a:solidFill>
                <a:schemeClr val="accent4"/>
              </a:solidFill>
              <a:effectLst>
                <a:innerShdw blurRad="69850" dist="43180" dir="5400000">
                  <a:srgbClr val="000000">
                    <a:alpha val="65000"/>
                  </a:srgbClr>
                </a:innerShdw>
              </a:effectLst>
            </a:endParaRPr>
          </a:p>
        </p:txBody>
      </p:sp>
      <p:sp>
        <p:nvSpPr>
          <p:cNvPr id="6" name="Content Placeholder 5"/>
          <p:cNvSpPr>
            <a:spLocks noGrp="1"/>
          </p:cNvSpPr>
          <p:nvPr>
            <p:ph idx="1"/>
          </p:nvPr>
        </p:nvSpPr>
        <p:spPr>
          <a:xfrm>
            <a:off x="912812" y="1447800"/>
            <a:ext cx="10439400" cy="4800600"/>
          </a:xfrm>
        </p:spPr>
        <p:txBody>
          <a:bodyPr>
            <a:noAutofit/>
          </a:bodyPr>
          <a:lstStyle/>
          <a:p>
            <a:pPr>
              <a:lnSpc>
                <a:spcPct val="120000"/>
              </a:lnSpc>
              <a:spcBef>
                <a:spcPts val="0"/>
              </a:spcBef>
            </a:pPr>
            <a:r>
              <a:rPr lang="en-US" sz="2100" dirty="0"/>
              <a:t>Major movement in the </a:t>
            </a:r>
            <a:r>
              <a:rPr lang="en-US" sz="2100" dirty="0" smtClean="0">
                <a:solidFill>
                  <a:srgbClr val="FF0000"/>
                </a:solidFill>
              </a:rPr>
              <a:t>arts</a:t>
            </a:r>
            <a:r>
              <a:rPr lang="en-US" sz="2100" dirty="0" smtClean="0"/>
              <a:t> (</a:t>
            </a:r>
            <a:r>
              <a:rPr lang="en-US" sz="2100" dirty="0" smtClean="0">
                <a:hlinkClick r:id="rId3"/>
              </a:rPr>
              <a:t>“Romantic Art &amp;Literature” PPT</a:t>
            </a:r>
            <a:r>
              <a:rPr lang="en-US" sz="2100" dirty="0" smtClean="0"/>
              <a:t>)</a:t>
            </a:r>
          </a:p>
          <a:p>
            <a:pPr marL="0" indent="0">
              <a:lnSpc>
                <a:spcPct val="120000"/>
              </a:lnSpc>
              <a:spcBef>
                <a:spcPts val="0"/>
              </a:spcBef>
              <a:buNone/>
            </a:pPr>
            <a:endParaRPr lang="en-US" sz="1000" dirty="0"/>
          </a:p>
          <a:p>
            <a:pPr>
              <a:lnSpc>
                <a:spcPct val="120000"/>
              </a:lnSpc>
              <a:spcBef>
                <a:spcPts val="0"/>
              </a:spcBef>
            </a:pPr>
            <a:r>
              <a:rPr lang="en-US" sz="2100" dirty="0"/>
              <a:t>E</a:t>
            </a:r>
            <a:r>
              <a:rPr lang="en-US" sz="2100" dirty="0" smtClean="0"/>
              <a:t>nriched </a:t>
            </a:r>
            <a:r>
              <a:rPr lang="en-US" sz="2100" dirty="0"/>
              <a:t>European cultural life with its emphasis on </a:t>
            </a:r>
            <a:r>
              <a:rPr lang="en-US" sz="2100" dirty="0">
                <a:solidFill>
                  <a:srgbClr val="FF0000"/>
                </a:solidFill>
              </a:rPr>
              <a:t>personal freedom </a:t>
            </a:r>
            <a:r>
              <a:rPr lang="en-US" sz="2100" dirty="0"/>
              <a:t>and </a:t>
            </a:r>
            <a:r>
              <a:rPr lang="en-US" sz="2100" dirty="0">
                <a:solidFill>
                  <a:srgbClr val="FF0000"/>
                </a:solidFill>
              </a:rPr>
              <a:t>diversity in the </a:t>
            </a:r>
            <a:r>
              <a:rPr lang="en-US" sz="2100" dirty="0" smtClean="0">
                <a:solidFill>
                  <a:srgbClr val="FF0000"/>
                </a:solidFill>
              </a:rPr>
              <a:t>arts</a:t>
            </a:r>
          </a:p>
          <a:p>
            <a:pPr marL="0" indent="0">
              <a:lnSpc>
                <a:spcPct val="120000"/>
              </a:lnSpc>
              <a:spcBef>
                <a:spcPts val="0"/>
              </a:spcBef>
              <a:buNone/>
            </a:pPr>
            <a:endParaRPr lang="en-US" sz="1000" dirty="0">
              <a:solidFill>
                <a:srgbClr val="FF0000"/>
              </a:solidFill>
            </a:endParaRPr>
          </a:p>
          <a:p>
            <a:pPr>
              <a:lnSpc>
                <a:spcPct val="120000"/>
              </a:lnSpc>
              <a:spcBef>
                <a:spcPts val="0"/>
              </a:spcBef>
            </a:pPr>
            <a:r>
              <a:rPr lang="en-US" sz="2100" dirty="0"/>
              <a:t>H</a:t>
            </a:r>
            <a:r>
              <a:rPr lang="en-US" sz="2100" dirty="0" smtClean="0"/>
              <a:t>elped create a </a:t>
            </a:r>
            <a:r>
              <a:rPr lang="en-US" sz="2100" dirty="0" smtClean="0">
                <a:solidFill>
                  <a:srgbClr val="FF0000"/>
                </a:solidFill>
              </a:rPr>
              <a:t>modern </a:t>
            </a:r>
            <a:r>
              <a:rPr lang="en-US" sz="2100" dirty="0">
                <a:solidFill>
                  <a:srgbClr val="FF0000"/>
                </a:solidFill>
              </a:rPr>
              <a:t>historical outlook </a:t>
            </a:r>
            <a:r>
              <a:rPr lang="en-US" sz="2100" dirty="0"/>
              <a:t>by recognizing the </a:t>
            </a:r>
            <a:r>
              <a:rPr lang="en-US" sz="2100" dirty="0" smtClean="0"/>
              <a:t>unique </a:t>
            </a:r>
            <a:r>
              <a:rPr lang="en-US" sz="2100" dirty="0"/>
              <a:t>qualities of historical periods, peoples, and </a:t>
            </a:r>
            <a:r>
              <a:rPr lang="en-US" sz="2100" dirty="0" smtClean="0"/>
              <a:t>cultures (Baldwin</a:t>
            </a:r>
            <a:r>
              <a:rPr lang="en-US" sz="2100" dirty="0" smtClean="0"/>
              <a:t>)</a:t>
            </a:r>
          </a:p>
          <a:p>
            <a:pPr marL="0" indent="0">
              <a:lnSpc>
                <a:spcPct val="120000"/>
              </a:lnSpc>
              <a:spcBef>
                <a:spcPts val="0"/>
              </a:spcBef>
              <a:buNone/>
            </a:pPr>
            <a:endParaRPr lang="en-US" sz="1000" dirty="0" smtClean="0"/>
          </a:p>
          <a:p>
            <a:pPr>
              <a:lnSpc>
                <a:spcPct val="120000"/>
              </a:lnSpc>
              <a:spcBef>
                <a:spcPts val="0"/>
              </a:spcBef>
            </a:pPr>
            <a:r>
              <a:rPr lang="en-US" sz="2100" dirty="0" smtClean="0"/>
              <a:t>Inspired revolt and “its spirit infused the politics of the century and inspired its major conflicts both national and social” –Eugene Weber</a:t>
            </a:r>
            <a:endParaRPr lang="en-US" sz="2100" dirty="0" smtClean="0"/>
          </a:p>
          <a:p>
            <a:pPr marL="0" indent="0">
              <a:lnSpc>
                <a:spcPct val="120000"/>
              </a:lnSpc>
              <a:spcBef>
                <a:spcPts val="0"/>
              </a:spcBef>
              <a:buNone/>
            </a:pPr>
            <a:endParaRPr lang="en-US" sz="500" dirty="0"/>
          </a:p>
          <a:p>
            <a:pPr>
              <a:lnSpc>
                <a:spcPct val="120000"/>
              </a:lnSpc>
              <a:spcBef>
                <a:spcPts val="0"/>
              </a:spcBef>
            </a:pPr>
            <a:r>
              <a:rPr lang="en-US" sz="2100" dirty="0" smtClean="0"/>
              <a:t>Appealed to </a:t>
            </a:r>
            <a:r>
              <a:rPr lang="en-US" sz="2100" dirty="0">
                <a:solidFill>
                  <a:srgbClr val="FF0000"/>
                </a:solidFill>
              </a:rPr>
              <a:t>c</a:t>
            </a:r>
            <a:r>
              <a:rPr lang="en-US" sz="2100" dirty="0" smtClean="0">
                <a:solidFill>
                  <a:srgbClr val="FF0000"/>
                </a:solidFill>
              </a:rPr>
              <a:t>onservatives</a:t>
            </a:r>
            <a:r>
              <a:rPr lang="en-US" sz="2100" dirty="0" smtClean="0"/>
              <a:t> with </a:t>
            </a:r>
            <a:r>
              <a:rPr lang="en-US" sz="2100" dirty="0"/>
              <a:t>its idealization of the traditional social and political order of the Middle Ages </a:t>
            </a:r>
            <a:r>
              <a:rPr lang="en-US" sz="2100" dirty="0" smtClean="0"/>
              <a:t>(“</a:t>
            </a:r>
            <a:r>
              <a:rPr lang="en-US" sz="2100" dirty="0" smtClean="0"/>
              <a:t>Ideological Conflict”)</a:t>
            </a:r>
          </a:p>
          <a:p>
            <a:pPr marL="0" indent="0">
              <a:lnSpc>
                <a:spcPct val="120000"/>
              </a:lnSpc>
              <a:spcBef>
                <a:spcPts val="0"/>
              </a:spcBef>
              <a:buNone/>
            </a:pPr>
            <a:endParaRPr lang="en-US" sz="500" dirty="0" smtClean="0"/>
          </a:p>
          <a:p>
            <a:pPr>
              <a:lnSpc>
                <a:spcPct val="120000"/>
              </a:lnSpc>
              <a:spcBef>
                <a:spcPts val="0"/>
              </a:spcBef>
            </a:pPr>
            <a:r>
              <a:rPr lang="en-US" sz="2100" dirty="0" smtClean="0"/>
              <a:t>Appealed to </a:t>
            </a:r>
            <a:r>
              <a:rPr lang="en-US" sz="2100" dirty="0" smtClean="0">
                <a:solidFill>
                  <a:srgbClr val="FF0000"/>
                </a:solidFill>
              </a:rPr>
              <a:t>radicals</a:t>
            </a:r>
            <a:r>
              <a:rPr lang="en-US" sz="2100" dirty="0" smtClean="0"/>
              <a:t> with the themes of breaking old institutions and ideas, similar to how romantics broke traditional art forms (Chambers)</a:t>
            </a:r>
            <a:r>
              <a:rPr lang="en-US" sz="2100" dirty="0"/>
              <a:t>	</a:t>
            </a:r>
            <a:endParaRPr lang="en-US" sz="2100" dirty="0">
              <a:effectLst/>
            </a:endParaRPr>
          </a:p>
        </p:txBody>
      </p:sp>
    </p:spTree>
    <p:extLst>
      <p:ext uri="{BB962C8B-B14F-4D97-AF65-F5344CB8AC3E}">
        <p14:creationId xmlns:p14="http://schemas.microsoft.com/office/powerpoint/2010/main" val="398066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53527" y="3260918"/>
            <a:ext cx="2243138" cy="892552"/>
          </a:xfrm>
          <a:prstGeom prst="rect">
            <a:avLst/>
          </a:prstGeom>
          <a:noFill/>
        </p:spPr>
        <p:txBody>
          <a:bodyPr wrap="square" rtlCol="0">
            <a:spAutoFit/>
          </a:bodyPr>
          <a:lstStyle/>
          <a:p>
            <a:pPr algn="ctr"/>
            <a:r>
              <a:rPr lang="en-US" sz="1300" dirty="0" smtClean="0">
                <a:solidFill>
                  <a:schemeClr val="accent1">
                    <a:lumMod val="75000"/>
                  </a:schemeClr>
                </a:solidFill>
              </a:rPr>
              <a:t>Click on the picture for in-depth analysis of Burke’s ‘</a:t>
            </a:r>
            <a:r>
              <a:rPr lang="en-US" sz="1300" i="1" dirty="0" smtClean="0">
                <a:solidFill>
                  <a:schemeClr val="accent1">
                    <a:lumMod val="75000"/>
                  </a:schemeClr>
                </a:solidFill>
              </a:rPr>
              <a:t>Reflections On the French Revolution’</a:t>
            </a:r>
            <a:endParaRPr lang="en-US" sz="1300" i="1" dirty="0">
              <a:solidFill>
                <a:schemeClr val="accent1">
                  <a:lumMod val="75000"/>
                </a:schemeClr>
              </a:solidFill>
            </a:endParaRPr>
          </a:p>
        </p:txBody>
      </p:sp>
      <p:pic>
        <p:nvPicPr>
          <p:cNvPr id="11"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8168" y="836153"/>
            <a:ext cx="1893856" cy="242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4800" b="1" dirty="0" smtClean="0">
                <a:ln w="1905"/>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innerShdw blurRad="69850" dist="43180" dir="5400000">
                    <a:srgbClr val="000000">
                      <a:alpha val="65000"/>
                    </a:srgbClr>
                  </a:innerShdw>
                </a:effectLst>
              </a:rPr>
              <a:t>Conservatism </a:t>
            </a:r>
            <a:endParaRPr lang="en-US" sz="4800" b="1"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ndParaRPr>
          </a:p>
        </p:txBody>
      </p:sp>
      <p:sp>
        <p:nvSpPr>
          <p:cNvPr id="8" name="Content Placeholder 2"/>
          <p:cNvSpPr>
            <a:spLocks noGrp="1"/>
          </p:cNvSpPr>
          <p:nvPr>
            <p:ph idx="1"/>
          </p:nvPr>
        </p:nvSpPr>
        <p:spPr>
          <a:xfrm>
            <a:off x="912812" y="1447800"/>
            <a:ext cx="10667999" cy="4572000"/>
          </a:xfrm>
        </p:spPr>
        <p:txBody>
          <a:bodyPr>
            <a:noAutofit/>
          </a:bodyPr>
          <a:lstStyle/>
          <a:p>
            <a:pPr>
              <a:lnSpc>
                <a:spcPct val="100000"/>
              </a:lnSpc>
              <a:spcBef>
                <a:spcPts val="0"/>
              </a:spcBef>
            </a:pPr>
            <a:r>
              <a:rPr lang="en-US" sz="2000" dirty="0" smtClean="0"/>
              <a:t>Edmund Burke credited as “Father of Conservatism”</a:t>
            </a:r>
          </a:p>
          <a:p>
            <a:pPr>
              <a:lnSpc>
                <a:spcPct val="100000"/>
              </a:lnSpc>
              <a:spcBef>
                <a:spcPts val="0"/>
              </a:spcBef>
            </a:pPr>
            <a:r>
              <a:rPr lang="en-US" sz="2000" dirty="0" smtClean="0"/>
              <a:t>Foundations of Conservatism based on his philosophy</a:t>
            </a:r>
          </a:p>
          <a:p>
            <a:pPr marL="0" indent="0">
              <a:lnSpc>
                <a:spcPct val="100000"/>
              </a:lnSpc>
              <a:spcBef>
                <a:spcPts val="0"/>
              </a:spcBef>
              <a:buNone/>
            </a:pPr>
            <a:r>
              <a:rPr lang="en-US" sz="2200" b="1" dirty="0" smtClean="0"/>
              <a:t>Theology:</a:t>
            </a:r>
            <a:endParaRPr lang="en-US" sz="2200" b="1" dirty="0"/>
          </a:p>
          <a:p>
            <a:pPr>
              <a:lnSpc>
                <a:spcPct val="100000"/>
              </a:lnSpc>
              <a:spcBef>
                <a:spcPts val="0"/>
              </a:spcBef>
            </a:pPr>
            <a:r>
              <a:rPr lang="en-US" sz="2200" dirty="0"/>
              <a:t>H</a:t>
            </a:r>
            <a:r>
              <a:rPr lang="en-US" sz="2200" dirty="0" smtClean="0"/>
              <a:t>uman institutions are the product of gradual process of experience</a:t>
            </a:r>
          </a:p>
          <a:p>
            <a:pPr>
              <a:lnSpc>
                <a:spcPct val="100000"/>
              </a:lnSpc>
              <a:spcBef>
                <a:spcPts val="0"/>
              </a:spcBef>
            </a:pPr>
            <a:r>
              <a:rPr lang="en-US" sz="2200" dirty="0" smtClean="0"/>
              <a:t>Endured because proven effective over course of history</a:t>
            </a:r>
          </a:p>
          <a:p>
            <a:pPr>
              <a:lnSpc>
                <a:spcPct val="100000"/>
              </a:lnSpc>
              <a:spcBef>
                <a:spcPts val="0"/>
              </a:spcBef>
            </a:pPr>
            <a:r>
              <a:rPr lang="en-US" sz="2200" dirty="0" smtClean="0"/>
              <a:t>Imprudent to change these institutions (Riley)</a:t>
            </a:r>
          </a:p>
          <a:p>
            <a:pPr>
              <a:lnSpc>
                <a:spcPct val="100000"/>
              </a:lnSpc>
              <a:spcBef>
                <a:spcPts val="0"/>
              </a:spcBef>
            </a:pPr>
            <a:r>
              <a:rPr lang="en-US" sz="2200" dirty="0"/>
              <a:t>Human institutions have evolved over time and are not the product of </a:t>
            </a:r>
            <a:endParaRPr lang="en-US" sz="2200" dirty="0" smtClean="0"/>
          </a:p>
          <a:p>
            <a:pPr marL="0" indent="0">
              <a:lnSpc>
                <a:spcPct val="100000"/>
              </a:lnSpc>
              <a:spcBef>
                <a:spcPts val="0"/>
              </a:spcBef>
              <a:buNone/>
            </a:pPr>
            <a:r>
              <a:rPr lang="en-US" sz="2200" dirty="0" smtClean="0"/>
              <a:t>     rationally </a:t>
            </a:r>
            <a:r>
              <a:rPr lang="en-US" sz="2200" dirty="0"/>
              <a:t>constructed plans</a:t>
            </a:r>
          </a:p>
          <a:p>
            <a:pPr lvl="1">
              <a:lnSpc>
                <a:spcPct val="100000"/>
              </a:lnSpc>
              <a:spcBef>
                <a:spcPts val="0"/>
              </a:spcBef>
            </a:pPr>
            <a:r>
              <a:rPr lang="en-US" sz="2200" dirty="0"/>
              <a:t>Society is too complex for simple, abstract constitutions </a:t>
            </a:r>
          </a:p>
          <a:p>
            <a:pPr>
              <a:lnSpc>
                <a:spcPct val="100000"/>
              </a:lnSpc>
              <a:spcBef>
                <a:spcPts val="0"/>
              </a:spcBef>
            </a:pPr>
            <a:r>
              <a:rPr lang="en-US" sz="2200" dirty="0" smtClean="0"/>
              <a:t>Unrealistic to expect abstract institutions to work unless through long, gradual period of experimentation (West) </a:t>
            </a:r>
          </a:p>
          <a:p>
            <a:pPr>
              <a:lnSpc>
                <a:spcPct val="100000"/>
              </a:lnSpc>
              <a:spcBef>
                <a:spcPts val="0"/>
              </a:spcBef>
            </a:pPr>
            <a:r>
              <a:rPr lang="en-US" sz="2200" dirty="0" smtClean="0"/>
              <a:t>People need a sense of belonging to something larger than themselves; must endure beyond their own lives</a:t>
            </a:r>
          </a:p>
          <a:p>
            <a:pPr>
              <a:lnSpc>
                <a:spcPct val="100000"/>
              </a:lnSpc>
              <a:spcBef>
                <a:spcPts val="0"/>
              </a:spcBef>
            </a:pPr>
            <a:r>
              <a:rPr lang="en-US" sz="2200" dirty="0" smtClean="0"/>
              <a:t>Society cannot be built on a ‘social contract’ but by people bound together by a sense of unity (shared beliefs and experiences) and history (Riley)</a:t>
            </a:r>
          </a:p>
          <a:p>
            <a:pPr lvl="1">
              <a:lnSpc>
                <a:spcPct val="100000"/>
              </a:lnSpc>
              <a:spcBef>
                <a:spcPts val="0"/>
              </a:spcBef>
            </a:pPr>
            <a:endParaRPr lang="en-US" sz="1800" dirty="0" smtClean="0"/>
          </a:p>
          <a:p>
            <a:pPr marL="0" indent="0">
              <a:lnSpc>
                <a:spcPct val="100000"/>
              </a:lnSpc>
              <a:spcBef>
                <a:spcPts val="0"/>
              </a:spcBef>
              <a:buNone/>
            </a:pPr>
            <a:endParaRPr lang="en-US" sz="1800" dirty="0" smtClean="0"/>
          </a:p>
        </p:txBody>
      </p:sp>
      <p:sp>
        <p:nvSpPr>
          <p:cNvPr id="9" name="Content Placeholder 3"/>
          <p:cNvSpPr txBox="1">
            <a:spLocks/>
          </p:cNvSpPr>
          <p:nvPr/>
        </p:nvSpPr>
        <p:spPr>
          <a:xfrm>
            <a:off x="17462" y="0"/>
            <a:ext cx="12188825" cy="6858000"/>
          </a:xfrm>
          <a:prstGeom prst="rect">
            <a:avLst/>
          </a:prstGeom>
          <a:solidFill>
            <a:schemeClr val="accent1">
              <a:lumMod val="40000"/>
              <a:lumOff val="60000"/>
              <a:alpha val="96000"/>
            </a:schemeClr>
          </a:solidFill>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marL="0" indent="0">
              <a:lnSpc>
                <a:spcPct val="120000"/>
              </a:lnSpc>
              <a:spcBef>
                <a:spcPts val="0"/>
              </a:spcBef>
              <a:buFont typeface="Arial" pitchFamily="34" charset="0"/>
              <a:buNone/>
            </a:pPr>
            <a:endParaRPr lang="en-US" dirty="0" smtClean="0"/>
          </a:p>
          <a:p>
            <a:pPr marL="0" indent="0">
              <a:lnSpc>
                <a:spcPct val="120000"/>
              </a:lnSpc>
              <a:spcBef>
                <a:spcPts val="0"/>
              </a:spcBef>
              <a:buFont typeface="Arial" pitchFamily="34" charset="0"/>
              <a:buNone/>
            </a:pPr>
            <a:endParaRPr lang="en-US" dirty="0" smtClean="0"/>
          </a:p>
          <a:p>
            <a:pPr marL="173038" indent="0">
              <a:lnSpc>
                <a:spcPct val="120000"/>
              </a:lnSpc>
              <a:spcBef>
                <a:spcPts val="0"/>
              </a:spcBef>
              <a:buFont typeface="Arial" pitchFamily="34" charset="0"/>
              <a:buNone/>
            </a:pPr>
            <a:r>
              <a:rPr lang="en-US" dirty="0" smtClean="0"/>
              <a:t>"It is a partnership in all science; a partnership in all art; a partnership in every virtue, and in all perfection. . . . Each contract of each particular state is but a clause in the great primeval contract of eternal society, linking the lower with the higher natures connecting the visible and invisible world, according to a fixed compact sanctioned by the inviolable oath which holds as physical and all moral natures, each in their appointed place.“ </a:t>
            </a:r>
          </a:p>
          <a:p>
            <a:pPr marL="173038" indent="0">
              <a:lnSpc>
                <a:spcPct val="120000"/>
              </a:lnSpc>
              <a:spcBef>
                <a:spcPts val="0"/>
              </a:spcBef>
              <a:buFont typeface="Arial" pitchFamily="34" charset="0"/>
              <a:buNone/>
            </a:pPr>
            <a:endParaRPr lang="en-US" dirty="0" smtClean="0"/>
          </a:p>
          <a:p>
            <a:pPr marL="173038" indent="0">
              <a:lnSpc>
                <a:spcPct val="120000"/>
              </a:lnSpc>
              <a:spcBef>
                <a:spcPts val="0"/>
              </a:spcBef>
              <a:buFont typeface="Arial" pitchFamily="34" charset="0"/>
              <a:buNone/>
            </a:pPr>
            <a:r>
              <a:rPr lang="en-US" dirty="0" smtClean="0"/>
              <a:t>–Burke, </a:t>
            </a:r>
            <a:r>
              <a:rPr lang="en-US" i="1" dirty="0" smtClean="0"/>
              <a:t>Reflections On the French Revolution </a:t>
            </a:r>
            <a:r>
              <a:rPr lang="en-US" dirty="0" smtClean="0"/>
              <a:t>(statement shows little distinction between society and state)</a:t>
            </a:r>
          </a:p>
          <a:p>
            <a:pPr>
              <a:lnSpc>
                <a:spcPct val="120000"/>
              </a:lnSpc>
              <a:spcBef>
                <a:spcPts val="0"/>
              </a:spcBef>
            </a:pPr>
            <a:endParaRPr lang="en-US" dirty="0"/>
          </a:p>
        </p:txBody>
      </p:sp>
      <p:sp>
        <p:nvSpPr>
          <p:cNvPr id="10" name="TextBox 9"/>
          <p:cNvSpPr txBox="1"/>
          <p:nvPr/>
        </p:nvSpPr>
        <p:spPr>
          <a:xfrm>
            <a:off x="0" y="1137"/>
            <a:ext cx="12188825" cy="7001917"/>
          </a:xfrm>
          <a:prstGeom prst="rect">
            <a:avLst/>
          </a:prstGeom>
          <a:solidFill>
            <a:schemeClr val="accent5">
              <a:lumMod val="20000"/>
              <a:lumOff val="80000"/>
              <a:alpha val="97000"/>
            </a:schemeClr>
          </a:solidFill>
        </p:spPr>
        <p:txBody>
          <a:bodyPr wrap="square" rtlCol="0">
            <a:spAutoFit/>
          </a:bodyPr>
          <a:lstStyle/>
          <a:p>
            <a:endParaRPr lang="en-US" dirty="0" smtClean="0"/>
          </a:p>
          <a:p>
            <a:endParaRPr lang="en-US" dirty="0" smtClean="0"/>
          </a:p>
          <a:p>
            <a:endParaRPr lang="en-US" dirty="0"/>
          </a:p>
          <a:p>
            <a:endParaRPr lang="en-US" dirty="0" smtClean="0"/>
          </a:p>
          <a:p>
            <a:endParaRPr lang="en-US" dirty="0"/>
          </a:p>
          <a:p>
            <a:pPr marL="347663"/>
            <a:r>
              <a:rPr lang="en-US" sz="4400" dirty="0" smtClean="0"/>
              <a:t>“A </a:t>
            </a:r>
            <a:r>
              <a:rPr lang="en-US" sz="4400" dirty="0"/>
              <a:t>state without the means of some change is without the means of its </a:t>
            </a:r>
            <a:r>
              <a:rPr lang="en-US" sz="4400" dirty="0" smtClean="0"/>
              <a:t>conservation”</a:t>
            </a:r>
          </a:p>
          <a:p>
            <a:pPr marL="347663"/>
            <a:endParaRPr lang="en-US" sz="3200" dirty="0"/>
          </a:p>
          <a:p>
            <a:pPr marL="347663"/>
            <a:r>
              <a:rPr lang="en-US" sz="3200" dirty="0"/>
              <a:t>–</a:t>
            </a:r>
            <a:r>
              <a:rPr lang="en-US" dirty="0"/>
              <a:t>Burke, </a:t>
            </a:r>
            <a:r>
              <a:rPr lang="en-US" i="1" dirty="0"/>
              <a:t>Reflections On the French </a:t>
            </a:r>
            <a:r>
              <a:rPr lang="en-US" i="1" dirty="0" smtClean="0"/>
              <a:t>Revolution </a:t>
            </a:r>
            <a:r>
              <a:rPr lang="en-US" dirty="0" smtClean="0"/>
              <a:t>(admits change is necessary to preserve institutions; also clarifies Conservatism is not the same as Counter-Revolution) </a:t>
            </a:r>
            <a:endParaRPr lang="en-US" sz="3200" dirty="0"/>
          </a:p>
          <a:p>
            <a:pPr marL="347663"/>
            <a:endParaRPr lang="en-US" sz="3200" dirty="0" smtClean="0"/>
          </a:p>
          <a:p>
            <a:pPr marL="347663"/>
            <a:endParaRPr lang="en-US" sz="3200" dirty="0" smtClean="0"/>
          </a:p>
          <a:p>
            <a:pPr marL="347663"/>
            <a:endParaRPr lang="en-US" sz="3200" dirty="0" smtClean="0"/>
          </a:p>
          <a:p>
            <a:endParaRPr lang="en-US" sz="900" dirty="0"/>
          </a:p>
          <a:p>
            <a:endParaRPr lang="en-US" dirty="0" smtClean="0"/>
          </a:p>
          <a:p>
            <a:endParaRPr lang="en-US" dirty="0"/>
          </a:p>
        </p:txBody>
      </p:sp>
    </p:spTree>
    <p:extLst>
      <p:ext uri="{BB962C8B-B14F-4D97-AF65-F5344CB8AC3E}">
        <p14:creationId xmlns:p14="http://schemas.microsoft.com/office/powerpoint/2010/main" val="24906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n w="1905"/>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innerShdw blurRad="69850" dist="43180" dir="5400000">
                    <a:srgbClr val="000000">
                      <a:alpha val="65000"/>
                    </a:srgbClr>
                  </a:innerShdw>
                </a:effectLst>
              </a:rPr>
              <a:t>Conservatives </a:t>
            </a:r>
            <a:endParaRPr lang="en-US" sz="4800" b="1" dirty="0">
              <a:ln w="1905"/>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innerShdw blurRad="69850" dist="43180" dir="5400000">
                  <a:srgbClr val="000000">
                    <a:alpha val="65000"/>
                  </a:srgbClr>
                </a:innerShdw>
              </a:effectLst>
            </a:endParaRPr>
          </a:p>
        </p:txBody>
      </p:sp>
      <p:grpSp>
        <p:nvGrpSpPr>
          <p:cNvPr id="12" name="Group 11"/>
          <p:cNvGrpSpPr/>
          <p:nvPr/>
        </p:nvGrpSpPr>
        <p:grpSpPr>
          <a:xfrm>
            <a:off x="3275012" y="3260689"/>
            <a:ext cx="8763000" cy="1997111"/>
            <a:chOff x="-1" y="1600205"/>
            <a:chExt cx="6477001" cy="1513196"/>
          </a:xfrm>
        </p:grpSpPr>
        <p:sp>
          <p:nvSpPr>
            <p:cNvPr id="14" name="Rounded Rectangle 13"/>
            <p:cNvSpPr/>
            <p:nvPr/>
          </p:nvSpPr>
          <p:spPr>
            <a:xfrm>
              <a:off x="0" y="1600205"/>
              <a:ext cx="6477000" cy="1513196"/>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Rounded Rectangle 4"/>
            <p:cNvSpPr/>
            <p:nvPr/>
          </p:nvSpPr>
          <p:spPr>
            <a:xfrm>
              <a:off x="-1" y="1600205"/>
              <a:ext cx="5460070" cy="1513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l" defTabSz="1333500">
                <a:spcBef>
                  <a:spcPct val="0"/>
                </a:spcBef>
              </a:pPr>
              <a:r>
                <a:rPr lang="en-US" sz="2600" kern="1200" dirty="0" smtClean="0"/>
                <a:t>Joseph de </a:t>
              </a:r>
              <a:r>
                <a:rPr lang="en-US" sz="2600" kern="1200" dirty="0" err="1" smtClean="0"/>
                <a:t>Maistre</a:t>
              </a:r>
              <a:r>
                <a:rPr lang="en-US" sz="2600" kern="1200" dirty="0" smtClean="0"/>
                <a:t> </a:t>
              </a:r>
              <a:r>
                <a:rPr lang="en-US" sz="2000" kern="1200" dirty="0" smtClean="0"/>
                <a:t>(1753-1821)</a:t>
              </a:r>
              <a:endParaRPr lang="en-US" sz="2000" kern="1200" dirty="0"/>
            </a:p>
            <a:p>
              <a:pPr marL="228600" lvl="1" indent="-228600" algn="l" defTabSz="1022350">
                <a:spcBef>
                  <a:spcPct val="0"/>
                </a:spcBef>
                <a:buChar char="••"/>
              </a:pPr>
              <a:r>
                <a:rPr lang="en-US" sz="1600" kern="1200" dirty="0" smtClean="0"/>
                <a:t>Dismissed rationalist claims that constitutions could be made from abstract rules</a:t>
              </a:r>
            </a:p>
            <a:p>
              <a:pPr marL="228600" lvl="1" indent="-228600" defTabSz="1022350">
                <a:lnSpc>
                  <a:spcPct val="90000"/>
                </a:lnSpc>
                <a:spcBef>
                  <a:spcPct val="0"/>
                </a:spcBef>
                <a:spcAft>
                  <a:spcPct val="15000"/>
                </a:spcAft>
                <a:buChar char="••"/>
              </a:pPr>
              <a:r>
                <a:rPr lang="en-US" sz="1600" dirty="0" smtClean="0"/>
                <a:t>Although revolutionary constitutions are made for “man,” he argued there is no man—only Italians, Frenchmen, Russians—all unalike (Weber)</a:t>
              </a:r>
            </a:p>
            <a:p>
              <a:pPr marL="228600" lvl="1" indent="-228600" algn="l" defTabSz="1022350">
                <a:lnSpc>
                  <a:spcPct val="90000"/>
                </a:lnSpc>
                <a:spcBef>
                  <a:spcPct val="0"/>
                </a:spcBef>
                <a:spcAft>
                  <a:spcPct val="15000"/>
                </a:spcAft>
                <a:buChar char="••"/>
              </a:pPr>
              <a:r>
                <a:rPr lang="en-US" sz="1600" dirty="0" smtClean="0"/>
                <a:t>Different from Burke: radical traditionalist, inhumane, little compromise </a:t>
              </a:r>
            </a:p>
            <a:p>
              <a:pPr marL="228600" lvl="1" indent="-228600" algn="l" defTabSz="1022350">
                <a:lnSpc>
                  <a:spcPct val="90000"/>
                </a:lnSpc>
                <a:spcBef>
                  <a:spcPct val="0"/>
                </a:spcBef>
                <a:spcAft>
                  <a:spcPct val="15000"/>
                </a:spcAft>
                <a:buChar char="••"/>
              </a:pPr>
              <a:r>
                <a:rPr lang="en-US" sz="1600" dirty="0" smtClean="0"/>
                <a:t>Works: </a:t>
              </a:r>
              <a:r>
                <a:rPr lang="en-US" sz="1600" i="1" dirty="0" smtClean="0"/>
                <a:t>Human Justice </a:t>
              </a:r>
              <a:r>
                <a:rPr lang="en-US" sz="1600" dirty="0" smtClean="0"/>
                <a:t>(Weber pg. 319), Essay on Generative Principles of Political Constitutions (Excerpt in Chambers pg. 677, Excerpts </a:t>
              </a:r>
              <a:r>
                <a:rPr lang="en-US" sz="1600" dirty="0" smtClean="0">
                  <a:hlinkClick r:id="rId2"/>
                </a:rPr>
                <a:t>online</a:t>
              </a:r>
              <a:r>
                <a:rPr lang="en-US" sz="1600" dirty="0" smtClean="0"/>
                <a:t>)</a:t>
              </a:r>
            </a:p>
          </p:txBody>
        </p:sp>
      </p:grpSp>
      <p:sp>
        <p:nvSpPr>
          <p:cNvPr id="13" name="Rounded Rectangle 12">
            <a:hlinkClick r:id="rId3"/>
          </p:cNvPr>
          <p:cNvSpPr/>
          <p:nvPr/>
        </p:nvSpPr>
        <p:spPr>
          <a:xfrm>
            <a:off x="10590212" y="3412010"/>
            <a:ext cx="1387535" cy="1693390"/>
          </a:xfrm>
          <a:prstGeom prst="roundRect">
            <a:avLst>
              <a:gd name="adj" fmla="val 10000"/>
            </a:avLst>
          </a:prstGeom>
          <a:blipFill dpi="0" rotWithShape="1">
            <a:blip r:embed="rId4"/>
            <a:srcRect/>
            <a:stretch>
              <a:fillRect l="-31412" t="-2393" r="-9764" b="-13151"/>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nvGrpSpPr>
          <p:cNvPr id="16" name="Group 15"/>
          <p:cNvGrpSpPr/>
          <p:nvPr/>
        </p:nvGrpSpPr>
        <p:grpSpPr>
          <a:xfrm>
            <a:off x="416430" y="5257802"/>
            <a:ext cx="9086348" cy="1523999"/>
            <a:chOff x="0" y="3213199"/>
            <a:chExt cx="6477000" cy="1693332"/>
          </a:xfrm>
        </p:grpSpPr>
        <p:sp>
          <p:nvSpPr>
            <p:cNvPr id="18" name="Rounded Rectangle 17"/>
            <p:cNvSpPr/>
            <p:nvPr/>
          </p:nvSpPr>
          <p:spPr>
            <a:xfrm>
              <a:off x="0" y="3329029"/>
              <a:ext cx="6477000" cy="1577502"/>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Rounded Rectangle 4"/>
            <p:cNvSpPr/>
            <p:nvPr/>
          </p:nvSpPr>
          <p:spPr>
            <a:xfrm>
              <a:off x="951327" y="3213199"/>
              <a:ext cx="5509872" cy="1513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l" defTabSz="1333500">
                <a:spcBef>
                  <a:spcPct val="0"/>
                </a:spcBef>
              </a:pPr>
              <a:r>
                <a:rPr lang="en-US" sz="2600" kern="1200" dirty="0" smtClean="0"/>
                <a:t>Louis de </a:t>
              </a:r>
              <a:r>
                <a:rPr lang="en-US" sz="2600" kern="1200" dirty="0" err="1" smtClean="0"/>
                <a:t>Bonald</a:t>
              </a:r>
              <a:r>
                <a:rPr lang="en-US" sz="2600" kern="1200" dirty="0" smtClean="0"/>
                <a:t> (1754-1840)</a:t>
              </a:r>
              <a:endParaRPr lang="en-US" sz="2600" kern="1200" dirty="0"/>
            </a:p>
            <a:p>
              <a:pPr marL="228600" lvl="1" indent="-228600" algn="l" defTabSz="1022350">
                <a:spcBef>
                  <a:spcPct val="0"/>
                </a:spcBef>
                <a:buChar char="••"/>
              </a:pPr>
              <a:r>
                <a:rPr lang="en-US" sz="1600" kern="1200" dirty="0" smtClean="0"/>
                <a:t>Unlike Burke and de </a:t>
              </a:r>
              <a:r>
                <a:rPr lang="en-US" sz="1600" kern="1200" dirty="0" err="1" smtClean="0"/>
                <a:t>Maistre</a:t>
              </a:r>
              <a:r>
                <a:rPr lang="en-US" sz="1600" kern="1200" dirty="0" smtClean="0"/>
                <a:t>, mostly analyzes losses from the Revolution, not the Revolution itself (Devlin) </a:t>
              </a:r>
            </a:p>
            <a:p>
              <a:pPr marL="228600" lvl="1" indent="-228600" algn="l" defTabSz="1022350">
                <a:spcBef>
                  <a:spcPct val="0"/>
                </a:spcBef>
                <a:buChar char="••"/>
              </a:pPr>
              <a:r>
                <a:rPr lang="en-US" sz="1600" dirty="0" smtClean="0"/>
                <a:t>Rejected the Enlightenment ‘individualism’</a:t>
              </a:r>
            </a:p>
            <a:p>
              <a:pPr marL="228600" lvl="1" indent="-228600" algn="l" defTabSz="1022350">
                <a:spcBef>
                  <a:spcPct val="0"/>
                </a:spcBef>
                <a:buChar char="••"/>
              </a:pPr>
              <a:r>
                <a:rPr lang="en-US" sz="1600" dirty="0" smtClean="0"/>
                <a:t>All relations can be stated under the “three general ideas: cause, means and effect’” </a:t>
              </a:r>
            </a:p>
            <a:p>
              <a:pPr marL="228600" lvl="1" indent="-228600" algn="l" defTabSz="1022350">
                <a:spcBef>
                  <a:spcPct val="0"/>
                </a:spcBef>
                <a:buChar char="••"/>
              </a:pPr>
              <a:endParaRPr lang="en-US" sz="1600" dirty="0" smtClean="0"/>
            </a:p>
            <a:p>
              <a:pPr marL="228600" lvl="1" indent="-228600" algn="l" defTabSz="1022350">
                <a:spcBef>
                  <a:spcPct val="0"/>
                </a:spcBef>
                <a:buChar char="••"/>
              </a:pPr>
              <a:endParaRPr lang="en-US" sz="1600" dirty="0" smtClean="0"/>
            </a:p>
            <a:p>
              <a:pPr marL="228600" lvl="1" indent="-228600" algn="l" defTabSz="1022350">
                <a:spcBef>
                  <a:spcPct val="0"/>
                </a:spcBef>
                <a:buChar char="••"/>
              </a:pPr>
              <a:endParaRPr lang="en-US" sz="1600" dirty="0" smtClean="0"/>
            </a:p>
            <a:p>
              <a:pPr marL="228600" lvl="1" indent="-228600" algn="l" defTabSz="1022350">
                <a:spcBef>
                  <a:spcPct val="0"/>
                </a:spcBef>
                <a:buChar char="••"/>
              </a:pPr>
              <a:endParaRPr lang="en-US" sz="1600" kern="1200" dirty="0"/>
            </a:p>
            <a:p>
              <a:pPr marL="228600" lvl="1" indent="-228600" algn="l" defTabSz="1022350">
                <a:lnSpc>
                  <a:spcPct val="90000"/>
                </a:lnSpc>
                <a:spcBef>
                  <a:spcPct val="0"/>
                </a:spcBef>
                <a:spcAft>
                  <a:spcPct val="15000"/>
                </a:spcAft>
                <a:buChar char="••"/>
              </a:pPr>
              <a:endParaRPr lang="en-US" sz="2300" kern="1200" dirty="0"/>
            </a:p>
          </p:txBody>
        </p:sp>
      </p:grpSp>
      <p:sp>
        <p:nvSpPr>
          <p:cNvPr id="17" name="Rounded Rectangle 16">
            <a:hlinkClick r:id="rId5"/>
          </p:cNvPr>
          <p:cNvSpPr/>
          <p:nvPr/>
        </p:nvSpPr>
        <p:spPr>
          <a:xfrm>
            <a:off x="515381" y="5513369"/>
            <a:ext cx="1235632" cy="1106310"/>
          </a:xfrm>
          <a:prstGeom prst="roundRect">
            <a:avLst>
              <a:gd name="adj" fmla="val 10000"/>
            </a:avLst>
          </a:prstGeom>
          <a:blipFill dpi="0" rotWithShape="1">
            <a:blip r:embed="rId6"/>
            <a:srcRect/>
            <a:stretch>
              <a:fillRect t="-4857" b="-29812"/>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nvGrpSpPr>
          <p:cNvPr id="20" name="Group 19"/>
          <p:cNvGrpSpPr/>
          <p:nvPr/>
        </p:nvGrpSpPr>
        <p:grpSpPr>
          <a:xfrm>
            <a:off x="416430" y="1371601"/>
            <a:ext cx="9792782" cy="1828799"/>
            <a:chOff x="0" y="-1"/>
            <a:chExt cx="6600816" cy="1513197"/>
          </a:xfrm>
        </p:grpSpPr>
        <p:sp>
          <p:nvSpPr>
            <p:cNvPr id="22" name="Rounded Rectangle 21"/>
            <p:cNvSpPr/>
            <p:nvPr/>
          </p:nvSpPr>
          <p:spPr>
            <a:xfrm>
              <a:off x="0" y="0"/>
              <a:ext cx="6477000" cy="1513196"/>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Rounded Rectangle 4"/>
            <p:cNvSpPr/>
            <p:nvPr/>
          </p:nvSpPr>
          <p:spPr>
            <a:xfrm>
              <a:off x="1053661" y="-1"/>
              <a:ext cx="5547155" cy="1513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l" defTabSz="1333500"/>
              <a:r>
                <a:rPr lang="en-US" sz="2600" kern="1200" dirty="0" smtClean="0"/>
                <a:t>Edmund Burke </a:t>
              </a:r>
              <a:r>
                <a:rPr lang="en-US" kern="1200" dirty="0" smtClean="0"/>
                <a:t>(1729-1797)  </a:t>
              </a:r>
              <a:r>
                <a:rPr lang="en-US" sz="1600" kern="1200" dirty="0" smtClean="0"/>
                <a:t>additional thoughts: </a:t>
              </a:r>
              <a:endParaRPr lang="en-US" sz="1600" kern="1200" dirty="0"/>
            </a:p>
            <a:p>
              <a:pPr marL="514350" lvl="1" indent="-285750">
                <a:buFont typeface="Arial" pitchFamily="34" charset="0"/>
                <a:buChar char="•"/>
              </a:pPr>
              <a:r>
                <a:rPr lang="en-US" sz="1600" dirty="0" smtClean="0"/>
                <a:t>Individualism </a:t>
              </a:r>
              <a:r>
                <a:rPr lang="en-US" sz="1600" dirty="0"/>
                <a:t>can only lead to anarchy</a:t>
              </a:r>
            </a:p>
            <a:p>
              <a:pPr marL="514350" lvl="1" indent="-285750">
                <a:buFont typeface="Arial" pitchFamily="34" charset="0"/>
                <a:buChar char="•"/>
              </a:pPr>
              <a:r>
                <a:rPr lang="en-US" sz="1600" dirty="0"/>
                <a:t>Emphasized natural hierarchy of society vs. equality (people with education, wealth should rule)</a:t>
              </a:r>
            </a:p>
            <a:p>
              <a:pPr marL="514350" lvl="1" indent="-285750">
                <a:lnSpc>
                  <a:spcPct val="120000"/>
                </a:lnSpc>
                <a:spcBef>
                  <a:spcPts val="0"/>
                </a:spcBef>
                <a:buFont typeface="Arial" pitchFamily="34" charset="0"/>
                <a:buChar char="•"/>
              </a:pPr>
              <a:r>
                <a:rPr lang="en-US" sz="1600" dirty="0"/>
                <a:t>Criticized French Revolution and made many accurate predictions that the Revolution would lead to terror and military dictatorship</a:t>
              </a:r>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p:txBody>
        </p:sp>
      </p:grpSp>
      <p:sp>
        <p:nvSpPr>
          <p:cNvPr id="21" name="Rounded Rectangle 20">
            <a:hlinkClick r:id="rId7"/>
          </p:cNvPr>
          <p:cNvSpPr/>
          <p:nvPr/>
        </p:nvSpPr>
        <p:spPr>
          <a:xfrm>
            <a:off x="515380" y="1600200"/>
            <a:ext cx="1411862" cy="1447799"/>
          </a:xfrm>
          <a:prstGeom prst="roundRect">
            <a:avLst>
              <a:gd name="adj" fmla="val 10000"/>
            </a:avLst>
          </a:prstGeom>
          <a:blipFill dpi="0" rotWithShape="1">
            <a:blip r:embed="rId8"/>
            <a:srcRect/>
            <a:stretch>
              <a:fillRect l="-31788" t="-14833" r="-25639" b="-78951"/>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4" name="Content Placeholder 3"/>
          <p:cNvSpPr txBox="1">
            <a:spLocks/>
          </p:cNvSpPr>
          <p:nvPr/>
        </p:nvSpPr>
        <p:spPr>
          <a:xfrm>
            <a:off x="349729" y="3427079"/>
            <a:ext cx="7086601" cy="2020572"/>
          </a:xfrm>
          <a:prstGeom prst="rect">
            <a:avLst/>
          </a:prstGeom>
        </p:spPr>
        <p:txBody>
          <a:bodyPr vert="horz" lIns="121899" tIns="60949" rIns="121899" bIns="60949" rtlCol="0" anchor="b">
            <a:noAutofit/>
          </a:bodyPr>
          <a:lstStyle>
            <a:lvl1pPr marL="0" indent="0" algn="l" defTabSz="1218987" rtl="0" eaLnBrk="1" latinLnBrk="0" hangingPunct="1">
              <a:lnSpc>
                <a:spcPct val="90000"/>
              </a:lnSpc>
              <a:spcBef>
                <a:spcPts val="1800"/>
              </a:spcBef>
              <a:buClr>
                <a:schemeClr val="accent1"/>
              </a:buClr>
              <a:buFont typeface="Arial" pitchFamily="34" charset="0"/>
              <a:buNone/>
              <a:defRPr sz="2800" kern="1200">
                <a:solidFill>
                  <a:schemeClr val="accent1"/>
                </a:solidFill>
                <a:latin typeface="+mn-lt"/>
                <a:ea typeface="+mn-ea"/>
                <a:cs typeface="+mn-cs"/>
              </a:defRPr>
            </a:lvl1pPr>
            <a:lvl2pPr marL="609493" indent="0" algn="l" defTabSz="1218987" rtl="0" eaLnBrk="1" latinLnBrk="0" hangingPunct="1">
              <a:lnSpc>
                <a:spcPct val="90000"/>
              </a:lnSpc>
              <a:spcBef>
                <a:spcPts val="1200"/>
              </a:spcBef>
              <a:buClr>
                <a:schemeClr val="accent1"/>
              </a:buClr>
              <a:buFont typeface="Arial" pitchFamily="34" charset="0"/>
              <a:buNone/>
              <a:defRPr sz="1600" kern="1200">
                <a:solidFill>
                  <a:schemeClr val="tx1"/>
                </a:solidFill>
                <a:latin typeface="+mn-lt"/>
                <a:ea typeface="+mn-ea"/>
                <a:cs typeface="+mn-cs"/>
              </a:defRPr>
            </a:lvl2pPr>
            <a:lvl3pPr marL="1218987" indent="0" algn="l" defTabSz="1218987" rtl="0" eaLnBrk="1" latinLnBrk="0" hangingPunct="1">
              <a:lnSpc>
                <a:spcPct val="90000"/>
              </a:lnSpc>
              <a:spcBef>
                <a:spcPts val="800"/>
              </a:spcBef>
              <a:buClr>
                <a:schemeClr val="accent1"/>
              </a:buClr>
              <a:buFont typeface="Arial" pitchFamily="34" charset="0"/>
              <a:buNone/>
              <a:defRPr sz="1300" kern="1200">
                <a:solidFill>
                  <a:schemeClr val="tx1"/>
                </a:solidFill>
                <a:latin typeface="+mn-lt"/>
                <a:ea typeface="+mn-ea"/>
                <a:cs typeface="+mn-cs"/>
              </a:defRPr>
            </a:lvl3pPr>
            <a:lvl4pPr marL="1828480" indent="0" algn="l" defTabSz="1218987" rtl="0" eaLnBrk="1" latinLnBrk="0" hangingPunct="1">
              <a:lnSpc>
                <a:spcPct val="90000"/>
              </a:lnSpc>
              <a:spcBef>
                <a:spcPts val="800"/>
              </a:spcBef>
              <a:buClr>
                <a:schemeClr val="accent1"/>
              </a:buClr>
              <a:buFont typeface="Arial" pitchFamily="34" charset="0"/>
              <a:buNone/>
              <a:defRPr sz="1200" kern="1200">
                <a:solidFill>
                  <a:schemeClr val="tx1"/>
                </a:solidFill>
                <a:latin typeface="+mn-lt"/>
                <a:ea typeface="+mn-ea"/>
                <a:cs typeface="+mn-cs"/>
              </a:defRPr>
            </a:lvl4pPr>
            <a:lvl5pPr marL="2437973" indent="0" algn="l" defTabSz="1218987" rtl="0" eaLnBrk="1" latinLnBrk="0" hangingPunct="1">
              <a:lnSpc>
                <a:spcPct val="90000"/>
              </a:lnSpc>
              <a:spcBef>
                <a:spcPts val="800"/>
              </a:spcBef>
              <a:buClr>
                <a:schemeClr val="accent1"/>
              </a:buClr>
              <a:buFont typeface="Arial" pitchFamily="34" charset="0"/>
              <a:buNone/>
              <a:defRPr sz="1200" kern="1200">
                <a:solidFill>
                  <a:schemeClr val="tx1"/>
                </a:solidFill>
                <a:latin typeface="+mn-lt"/>
                <a:ea typeface="+mn-ea"/>
                <a:cs typeface="+mn-cs"/>
              </a:defRPr>
            </a:lvl5pPr>
            <a:lvl6pPr marL="3047467" indent="0" algn="l" defTabSz="1218987" rtl="0" eaLnBrk="1" latinLnBrk="0" hangingPunct="1">
              <a:lnSpc>
                <a:spcPct val="90000"/>
              </a:lnSpc>
              <a:spcBef>
                <a:spcPts val="800"/>
              </a:spcBef>
              <a:buClr>
                <a:schemeClr val="accent1"/>
              </a:buClr>
              <a:buFont typeface="Arial" pitchFamily="34" charset="0"/>
              <a:buNone/>
              <a:defRPr sz="1200" kern="1200" baseline="0">
                <a:solidFill>
                  <a:schemeClr val="tx1"/>
                </a:solidFill>
                <a:latin typeface="+mn-lt"/>
                <a:ea typeface="+mn-ea"/>
                <a:cs typeface="+mn-cs"/>
              </a:defRPr>
            </a:lvl6pPr>
            <a:lvl7pPr marL="3656960" indent="0" algn="l" defTabSz="1218987" rtl="0" eaLnBrk="1" latinLnBrk="0" hangingPunct="1">
              <a:lnSpc>
                <a:spcPct val="90000"/>
              </a:lnSpc>
              <a:spcBef>
                <a:spcPts val="800"/>
              </a:spcBef>
              <a:buClr>
                <a:schemeClr val="accent1"/>
              </a:buClr>
              <a:buFont typeface="Arial" pitchFamily="34" charset="0"/>
              <a:buNone/>
              <a:defRPr sz="1200" kern="1200" baseline="0">
                <a:solidFill>
                  <a:schemeClr val="tx1"/>
                </a:solidFill>
                <a:latin typeface="+mn-lt"/>
                <a:ea typeface="+mn-ea"/>
                <a:cs typeface="+mn-cs"/>
              </a:defRPr>
            </a:lvl7pPr>
            <a:lvl8pPr marL="4266453" indent="0" algn="l" defTabSz="1218987" rtl="0" eaLnBrk="1" latinLnBrk="0" hangingPunct="1">
              <a:lnSpc>
                <a:spcPct val="90000"/>
              </a:lnSpc>
              <a:spcBef>
                <a:spcPts val="800"/>
              </a:spcBef>
              <a:buClr>
                <a:schemeClr val="accent1"/>
              </a:buClr>
              <a:buFont typeface="Arial" pitchFamily="34" charset="0"/>
              <a:buNone/>
              <a:defRPr sz="1200" kern="1200" baseline="0">
                <a:solidFill>
                  <a:schemeClr val="tx1"/>
                </a:solidFill>
                <a:latin typeface="+mn-lt"/>
                <a:ea typeface="+mn-ea"/>
                <a:cs typeface="+mn-cs"/>
              </a:defRPr>
            </a:lvl8pPr>
            <a:lvl9pPr marL="4875947" indent="0" algn="l" defTabSz="1218987" rtl="0" eaLnBrk="1" latinLnBrk="0" hangingPunct="1">
              <a:lnSpc>
                <a:spcPct val="90000"/>
              </a:lnSpc>
              <a:spcBef>
                <a:spcPts val="800"/>
              </a:spcBef>
              <a:buClr>
                <a:schemeClr val="accent1"/>
              </a:buClr>
              <a:buFont typeface="Arial" pitchFamily="34" charset="0"/>
              <a:buNone/>
              <a:defRPr sz="1200" kern="1200" baseline="0">
                <a:solidFill>
                  <a:schemeClr val="tx1"/>
                </a:solidFill>
                <a:latin typeface="+mn-lt"/>
                <a:ea typeface="+mn-ea"/>
                <a:cs typeface="+mn-cs"/>
              </a:defRPr>
            </a:lvl9pPr>
          </a:lstStyle>
          <a:p>
            <a:pPr marL="173038" indent="-173038">
              <a:lnSpc>
                <a:spcPct val="120000"/>
              </a:lnSpc>
              <a:spcBef>
                <a:spcPts val="0"/>
              </a:spcBef>
            </a:pPr>
            <a:endParaRPr lang="en-US" sz="1200" dirty="0"/>
          </a:p>
        </p:txBody>
      </p:sp>
      <p:sp>
        <p:nvSpPr>
          <p:cNvPr id="3" name="TextBox 2"/>
          <p:cNvSpPr txBox="1"/>
          <p:nvPr/>
        </p:nvSpPr>
        <p:spPr>
          <a:xfrm>
            <a:off x="531812" y="3659079"/>
            <a:ext cx="24384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Click on a picture for bio, additional info, and more!</a:t>
            </a:r>
            <a:endParaRPr lang="en-US" dirty="0"/>
          </a:p>
        </p:txBody>
      </p:sp>
    </p:spTree>
    <p:extLst>
      <p:ext uri="{BB962C8B-B14F-4D97-AF65-F5344CB8AC3E}">
        <p14:creationId xmlns:p14="http://schemas.microsoft.com/office/powerpoint/2010/main" val="289162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n w="1905"/>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innerShdw blurRad="69850" dist="43180" dir="5400000">
                    <a:srgbClr val="000000">
                      <a:alpha val="65000"/>
                    </a:srgbClr>
                  </a:innerShdw>
                </a:effectLst>
              </a:rPr>
              <a:t>Influence of Conservatism </a:t>
            </a:r>
            <a:endParaRPr lang="en-US" sz="4800" b="1" dirty="0">
              <a:ln w="1905"/>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effectLst>
                <a:innerShdw blurRad="69850" dist="43180" dir="5400000">
                  <a:srgbClr val="000000">
                    <a:alpha val="65000"/>
                  </a:srgbClr>
                </a:innerShdw>
              </a:effectLst>
            </a:endParaRPr>
          </a:p>
        </p:txBody>
      </p:sp>
      <p:sp>
        <p:nvSpPr>
          <p:cNvPr id="4" name="Content Placeholder 6"/>
          <p:cNvSpPr txBox="1">
            <a:spLocks/>
          </p:cNvSpPr>
          <p:nvPr/>
        </p:nvSpPr>
        <p:spPr>
          <a:xfrm>
            <a:off x="989013" y="1600200"/>
            <a:ext cx="8229600" cy="4572000"/>
          </a:xfrm>
          <a:prstGeom prst="rect">
            <a:avLst/>
          </a:prstGeom>
        </p:spPr>
        <p:txBody>
          <a:bodyPr>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marL="304747" lvl="1">
              <a:lnSpc>
                <a:spcPct val="110000"/>
              </a:lnSpc>
              <a:spcBef>
                <a:spcPts val="0"/>
              </a:spcBef>
              <a:buFont typeface="Arial" pitchFamily="34" charset="0"/>
              <a:buChar char="•"/>
            </a:pPr>
            <a:r>
              <a:rPr lang="en-US" sz="2200" dirty="0" smtClean="0"/>
              <a:t>Main message: What binds humans together is far greater than any ‘social’ contract which is subject to abrogation at will; No logical  rationale’ can validate overturning what time and experience has produced (Riley)</a:t>
            </a:r>
          </a:p>
          <a:p>
            <a:pPr>
              <a:lnSpc>
                <a:spcPct val="110000"/>
              </a:lnSpc>
              <a:spcBef>
                <a:spcPts val="0"/>
              </a:spcBef>
            </a:pPr>
            <a:r>
              <a:rPr lang="en-US" sz="2200" dirty="0" smtClean="0"/>
              <a:t>Concert of Vienna (1814)</a:t>
            </a:r>
          </a:p>
          <a:p>
            <a:pPr lvl="1">
              <a:lnSpc>
                <a:spcPct val="110000"/>
              </a:lnSpc>
              <a:spcBef>
                <a:spcPts val="0"/>
              </a:spcBef>
            </a:pPr>
            <a:r>
              <a:rPr lang="en-US" sz="2200" dirty="0" smtClean="0"/>
              <a:t>Conservatism embodied </a:t>
            </a:r>
            <a:r>
              <a:rPr lang="en-US" sz="2200" dirty="0"/>
              <a:t>most by </a:t>
            </a:r>
            <a:r>
              <a:rPr lang="en-US" sz="2200" dirty="0" err="1"/>
              <a:t>Klemens</a:t>
            </a:r>
            <a:r>
              <a:rPr lang="en-US" sz="2200" dirty="0"/>
              <a:t> von Metternich of </a:t>
            </a:r>
            <a:r>
              <a:rPr lang="en-US" sz="2200" dirty="0" smtClean="0"/>
              <a:t>Austria</a:t>
            </a:r>
          </a:p>
          <a:p>
            <a:pPr lvl="1">
              <a:lnSpc>
                <a:spcPct val="110000"/>
              </a:lnSpc>
              <a:spcBef>
                <a:spcPts val="0"/>
              </a:spcBef>
            </a:pPr>
            <a:r>
              <a:rPr lang="en-US" sz="2200" dirty="0" smtClean="0"/>
              <a:t>Believed </a:t>
            </a:r>
            <a:r>
              <a:rPr lang="en-US" sz="2200" dirty="0"/>
              <a:t>in order, society and the state; faith and </a:t>
            </a:r>
            <a:r>
              <a:rPr lang="en-US" sz="2200" dirty="0" smtClean="0"/>
              <a:t>tradition</a:t>
            </a:r>
            <a:endParaRPr lang="en-US" sz="2200" dirty="0"/>
          </a:p>
          <a:p>
            <a:pPr lvl="1">
              <a:lnSpc>
                <a:spcPct val="110000"/>
              </a:lnSpc>
              <a:spcBef>
                <a:spcPts val="0"/>
              </a:spcBef>
            </a:pPr>
            <a:r>
              <a:rPr lang="en-US" sz="2200" dirty="0" smtClean="0"/>
              <a:t>Put Conservatism in action (begun by Burke) </a:t>
            </a:r>
            <a:endParaRPr lang="en-US" sz="2200" dirty="0"/>
          </a:p>
          <a:p>
            <a:pPr>
              <a:lnSpc>
                <a:spcPct val="110000"/>
              </a:lnSpc>
              <a:spcBef>
                <a:spcPts val="0"/>
              </a:spcBef>
            </a:pPr>
            <a:r>
              <a:rPr lang="en-US" sz="2200" dirty="0" smtClean="0"/>
              <a:t>This traditional Conservatism produced evolutionary variants like Neo-conservatism, </a:t>
            </a:r>
            <a:r>
              <a:rPr lang="en-US" sz="2200" dirty="0" err="1" smtClean="0"/>
              <a:t>Paleo</a:t>
            </a:r>
            <a:r>
              <a:rPr lang="en-US" sz="2200" dirty="0" smtClean="0"/>
              <a:t>-conservatism, Theo-conservatism, and Libertarianism </a:t>
            </a:r>
          </a:p>
          <a:p>
            <a:pPr marL="0" indent="0">
              <a:lnSpc>
                <a:spcPct val="100000"/>
              </a:lnSpc>
              <a:spcBef>
                <a:spcPts val="0"/>
              </a:spcBef>
              <a:buFont typeface="Arial" pitchFamily="34" charset="0"/>
              <a:buNone/>
            </a:pPr>
            <a:endParaRPr lang="en-US" dirty="0"/>
          </a:p>
        </p:txBody>
      </p:sp>
      <p:pic>
        <p:nvPicPr>
          <p:cNvPr id="1026" name="Picture 2" descr="http://upload.wikimedia.org/wikipedia/commons/thumb/3/3b/Graf_Clemens_Metternich.jpg/220px-Graf_Clemens_Metternic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378" y="2438400"/>
            <a:ext cx="2296527" cy="32777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562767" y="5802868"/>
            <a:ext cx="2243138" cy="738664"/>
          </a:xfrm>
          <a:prstGeom prst="rect">
            <a:avLst/>
          </a:prstGeom>
          <a:noFill/>
        </p:spPr>
        <p:txBody>
          <a:bodyPr wrap="square" rtlCol="0">
            <a:spAutoFit/>
          </a:bodyPr>
          <a:lstStyle/>
          <a:p>
            <a:pPr algn="ctr"/>
            <a:r>
              <a:rPr lang="en-US" sz="1400" dirty="0" smtClean="0"/>
              <a:t>Click on Metternich for essay on his impact on Conservatism </a:t>
            </a:r>
            <a:endParaRPr lang="en-US" sz="1400" dirty="0"/>
          </a:p>
        </p:txBody>
      </p:sp>
    </p:spTree>
    <p:extLst>
      <p:ext uri="{BB962C8B-B14F-4D97-AF65-F5344CB8AC3E}">
        <p14:creationId xmlns:p14="http://schemas.microsoft.com/office/powerpoint/2010/main" val="283383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Liberalism </a:t>
            </a:r>
            <a:endParaRPr lang="en-US" sz="4800" dirty="0"/>
          </a:p>
        </p:txBody>
      </p:sp>
      <p:sp>
        <p:nvSpPr>
          <p:cNvPr id="4" name="Text Placeholder 3"/>
          <p:cNvSpPr>
            <a:spLocks noGrp="1"/>
          </p:cNvSpPr>
          <p:nvPr>
            <p:ph type="body" sz="half" idx="2"/>
          </p:nvPr>
        </p:nvSpPr>
        <p:spPr>
          <a:xfrm>
            <a:off x="760412" y="1447800"/>
            <a:ext cx="6858000" cy="4571999"/>
          </a:xfrm>
        </p:spPr>
        <p:txBody>
          <a:bodyPr>
            <a:noAutofit/>
          </a:bodyPr>
          <a:lstStyle/>
          <a:p>
            <a:r>
              <a:rPr lang="en-US" sz="2100" b="1" dirty="0" smtClean="0">
                <a:solidFill>
                  <a:schemeClr val="accent1">
                    <a:lumMod val="75000"/>
                  </a:schemeClr>
                </a:solidFill>
              </a:rPr>
              <a:t>Origins:</a:t>
            </a:r>
          </a:p>
          <a:p>
            <a:pPr marL="342900" indent="-342900">
              <a:lnSpc>
                <a:spcPct val="100000"/>
              </a:lnSpc>
              <a:spcBef>
                <a:spcPts val="0"/>
              </a:spcBef>
              <a:buFont typeface="Arial" pitchFamily="34" charset="0"/>
              <a:buChar char="•"/>
            </a:pPr>
            <a:r>
              <a:rPr lang="en-US" sz="2100" b="1" dirty="0" smtClean="0"/>
              <a:t>Term first used in 1812 by </a:t>
            </a:r>
            <a:r>
              <a:rPr lang="en-US" sz="2100" b="1" dirty="0"/>
              <a:t>the Spanish political party, the </a:t>
            </a:r>
            <a:r>
              <a:rPr lang="en-US" sz="2100" b="1" i="1" dirty="0" err="1" smtClean="0"/>
              <a:t>Liberales</a:t>
            </a:r>
            <a:endParaRPr lang="en-US" sz="2100" b="1" i="1" dirty="0" smtClean="0"/>
          </a:p>
          <a:p>
            <a:pPr marL="342900" indent="-342900">
              <a:lnSpc>
                <a:spcPct val="100000"/>
              </a:lnSpc>
              <a:spcBef>
                <a:spcPts val="0"/>
              </a:spcBef>
              <a:buFont typeface="Arial" pitchFamily="34" charset="0"/>
              <a:buChar char="•"/>
            </a:pPr>
            <a:r>
              <a:rPr lang="en-US" sz="2100" b="1" dirty="0" smtClean="0"/>
              <a:t>Roots from very different English </a:t>
            </a:r>
            <a:r>
              <a:rPr lang="en-US" sz="2100" b="1" dirty="0"/>
              <a:t>&amp; French political </a:t>
            </a:r>
            <a:r>
              <a:rPr lang="en-US" sz="2100" b="1" dirty="0" smtClean="0"/>
              <a:t>thought:</a:t>
            </a:r>
            <a:endParaRPr lang="en-US" sz="2100" b="1" dirty="0"/>
          </a:p>
          <a:p>
            <a:pPr marL="573088" lvl="1">
              <a:lnSpc>
                <a:spcPct val="100000"/>
              </a:lnSpc>
              <a:spcBef>
                <a:spcPts val="0"/>
              </a:spcBef>
            </a:pPr>
            <a:r>
              <a:rPr lang="en-US" sz="2100" b="1" dirty="0" smtClean="0">
                <a:solidFill>
                  <a:schemeClr val="accent1"/>
                </a:solidFill>
              </a:rPr>
              <a:t>England: John Locke and Adam </a:t>
            </a:r>
            <a:r>
              <a:rPr lang="en-US" sz="2100" b="1" dirty="0">
                <a:solidFill>
                  <a:schemeClr val="accent1"/>
                </a:solidFill>
              </a:rPr>
              <a:t>Smith</a:t>
            </a:r>
          </a:p>
          <a:p>
            <a:pPr marL="573088" lvl="1">
              <a:lnSpc>
                <a:spcPct val="100000"/>
              </a:lnSpc>
              <a:spcBef>
                <a:spcPts val="0"/>
              </a:spcBef>
            </a:pPr>
            <a:r>
              <a:rPr lang="en-US" sz="2100" b="1" dirty="0" smtClean="0">
                <a:solidFill>
                  <a:schemeClr val="accent1"/>
                </a:solidFill>
              </a:rPr>
              <a:t>France: Jean </a:t>
            </a:r>
            <a:r>
              <a:rPr lang="en-US" sz="2100" b="1" dirty="0">
                <a:solidFill>
                  <a:schemeClr val="accent1"/>
                </a:solidFill>
              </a:rPr>
              <a:t>Jacques </a:t>
            </a:r>
            <a:r>
              <a:rPr lang="en-US" sz="2100" b="1" dirty="0" smtClean="0">
                <a:solidFill>
                  <a:schemeClr val="accent1"/>
                </a:solidFill>
              </a:rPr>
              <a:t>Rousseau and Francois Guizot</a:t>
            </a:r>
          </a:p>
          <a:p>
            <a:pPr>
              <a:lnSpc>
                <a:spcPct val="120000"/>
              </a:lnSpc>
              <a:spcBef>
                <a:spcPts val="0"/>
              </a:spcBef>
            </a:pPr>
            <a:r>
              <a:rPr lang="en-US" sz="2100" b="1" dirty="0" smtClean="0">
                <a:solidFill>
                  <a:schemeClr val="accent1">
                    <a:lumMod val="75000"/>
                  </a:schemeClr>
                </a:solidFill>
              </a:rPr>
              <a:t>Ideology:</a:t>
            </a:r>
          </a:p>
          <a:p>
            <a:pPr marL="341313" indent="-341313">
              <a:lnSpc>
                <a:spcPct val="120000"/>
              </a:lnSpc>
              <a:spcBef>
                <a:spcPts val="0"/>
              </a:spcBef>
              <a:buFont typeface="Arial" pitchFamily="34" charset="0"/>
              <a:buChar char="•"/>
            </a:pPr>
            <a:r>
              <a:rPr lang="en-US" sz="2100" b="1" dirty="0" smtClean="0"/>
              <a:t>Support of change in society</a:t>
            </a:r>
          </a:p>
          <a:p>
            <a:pPr marL="341313" indent="-341313">
              <a:lnSpc>
                <a:spcPct val="120000"/>
              </a:lnSpc>
              <a:spcBef>
                <a:spcPts val="0"/>
              </a:spcBef>
              <a:buFont typeface="Arial" pitchFamily="34" charset="0"/>
              <a:buChar char="•"/>
            </a:pPr>
            <a:r>
              <a:rPr lang="en-US" sz="2100" b="1" dirty="0" smtClean="0"/>
              <a:t>Political, economic, social freedom for the individual</a:t>
            </a:r>
          </a:p>
          <a:p>
            <a:pPr marL="341313" indent="-341313">
              <a:lnSpc>
                <a:spcPct val="120000"/>
              </a:lnSpc>
              <a:spcBef>
                <a:spcPts val="0"/>
              </a:spcBef>
              <a:buFont typeface="Arial" pitchFamily="34" charset="0"/>
              <a:buChar char="•"/>
            </a:pPr>
            <a:r>
              <a:rPr lang="en-US" sz="2100" b="1" dirty="0" smtClean="0"/>
              <a:t>Limited powers of government</a:t>
            </a:r>
          </a:p>
          <a:p>
            <a:pPr marL="341313" indent="-341313">
              <a:lnSpc>
                <a:spcPct val="120000"/>
              </a:lnSpc>
              <a:spcBef>
                <a:spcPts val="0"/>
              </a:spcBef>
              <a:buFont typeface="Arial" pitchFamily="34" charset="0"/>
              <a:buChar char="•"/>
            </a:pPr>
            <a:r>
              <a:rPr lang="en-US" sz="2100" b="1" dirty="0" smtClean="0"/>
              <a:t>Individual is self-sufficient being</a:t>
            </a:r>
          </a:p>
        </p:txBody>
      </p:sp>
      <p:sp>
        <p:nvSpPr>
          <p:cNvPr id="8" name="TextBox 7"/>
          <p:cNvSpPr txBox="1"/>
          <p:nvPr/>
        </p:nvSpPr>
        <p:spPr>
          <a:xfrm>
            <a:off x="7694612" y="1447800"/>
            <a:ext cx="4267200" cy="4658082"/>
          </a:xfrm>
          <a:prstGeom prst="round2DiagRect">
            <a:avLst/>
          </a:prstGeom>
          <a:noFill/>
          <a:ln>
            <a:solidFill>
              <a:schemeClr val="accent3"/>
            </a:solidFill>
          </a:ln>
        </p:spPr>
        <p:txBody>
          <a:bodyPr wrap="square" rtlCol="0">
            <a:spAutoFit/>
          </a:bodyPr>
          <a:lstStyle/>
          <a:p>
            <a:pPr>
              <a:lnSpc>
                <a:spcPct val="120000"/>
              </a:lnSpc>
              <a:spcBef>
                <a:spcPts val="0"/>
              </a:spcBef>
            </a:pPr>
            <a:r>
              <a:rPr lang="en-US" sz="2500" dirty="0">
                <a:solidFill>
                  <a:srgbClr val="FF6600"/>
                </a:solidFill>
              </a:rPr>
              <a:t>Liberals aimed:</a:t>
            </a:r>
          </a:p>
          <a:p>
            <a:pPr marL="950806" lvl="1" indent="-341313">
              <a:lnSpc>
                <a:spcPct val="120000"/>
              </a:lnSpc>
              <a:spcBef>
                <a:spcPts val="0"/>
              </a:spcBef>
              <a:buFont typeface="Arial" pitchFamily="34" charset="0"/>
              <a:buChar char="•"/>
            </a:pPr>
            <a:r>
              <a:rPr lang="en-US" sz="2500" dirty="0">
                <a:solidFill>
                  <a:srgbClr val="FF6600"/>
                </a:solidFill>
              </a:rPr>
              <a:t>To establish and protect rights</a:t>
            </a:r>
          </a:p>
          <a:p>
            <a:pPr marL="950806" lvl="1" indent="-341313">
              <a:lnSpc>
                <a:spcPct val="120000"/>
              </a:lnSpc>
              <a:spcBef>
                <a:spcPts val="0"/>
              </a:spcBef>
              <a:buFont typeface="Arial" pitchFamily="34" charset="0"/>
              <a:buChar char="•"/>
            </a:pPr>
            <a:r>
              <a:rPr lang="en-US" sz="2500" dirty="0">
                <a:solidFill>
                  <a:srgbClr val="FF6600"/>
                </a:solidFill>
              </a:rPr>
              <a:t>Extend the right to vote to middle class (those with property)</a:t>
            </a:r>
          </a:p>
          <a:p>
            <a:pPr marL="950806" lvl="1" indent="-341313">
              <a:lnSpc>
                <a:spcPct val="120000"/>
              </a:lnSpc>
              <a:spcBef>
                <a:spcPts val="0"/>
              </a:spcBef>
              <a:buFont typeface="Arial" pitchFamily="34" charset="0"/>
              <a:buChar char="•"/>
            </a:pPr>
            <a:r>
              <a:rPr lang="en-US" sz="2500" dirty="0">
                <a:solidFill>
                  <a:srgbClr val="FF6600"/>
                </a:solidFill>
              </a:rPr>
              <a:t>To encourage free </a:t>
            </a:r>
            <a:r>
              <a:rPr lang="en-US" sz="2500" dirty="0" smtClean="0">
                <a:solidFill>
                  <a:srgbClr val="FF6600"/>
                </a:solidFill>
              </a:rPr>
              <a:t>trade</a:t>
            </a:r>
            <a:endParaRPr lang="en-US" sz="2500" dirty="0">
              <a:solidFill>
                <a:srgbClr val="FF6600"/>
              </a:solidFill>
            </a:endParaRPr>
          </a:p>
        </p:txBody>
      </p:sp>
    </p:spTree>
    <p:extLst>
      <p:ext uri="{BB962C8B-B14F-4D97-AF65-F5344CB8AC3E}">
        <p14:creationId xmlns:p14="http://schemas.microsoft.com/office/powerpoint/2010/main" val="18226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Political Liberalism</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1141412" y="1600200"/>
            <a:ext cx="9828531" cy="4648200"/>
          </a:xfrm>
        </p:spPr>
        <p:txBody>
          <a:bodyPr>
            <a:normAutofit lnSpcReduction="10000"/>
          </a:bodyPr>
          <a:lstStyle/>
          <a:p>
            <a:pPr>
              <a:spcBef>
                <a:spcPts val="0"/>
              </a:spcBef>
            </a:pPr>
            <a:r>
              <a:rPr lang="en-US" b="1" dirty="0">
                <a:ln w="1905"/>
                <a:solidFill>
                  <a:schemeClr val="accent1"/>
                </a:solidFill>
                <a:effectLst>
                  <a:innerShdw blurRad="69850" dist="43180" dir="5400000">
                    <a:srgbClr val="000000">
                      <a:alpha val="65000"/>
                    </a:srgbClr>
                  </a:innerShdw>
                </a:effectLst>
              </a:rPr>
              <a:t>B</a:t>
            </a:r>
            <a:r>
              <a:rPr lang="en-US" b="1" dirty="0" smtClean="0">
                <a:ln w="1905"/>
                <a:solidFill>
                  <a:schemeClr val="accent1"/>
                </a:solidFill>
                <a:effectLst>
                  <a:innerShdw blurRad="69850" dist="43180" dir="5400000">
                    <a:srgbClr val="000000">
                      <a:alpha val="65000"/>
                    </a:srgbClr>
                  </a:innerShdw>
                </a:effectLst>
              </a:rPr>
              <a:t>asic rights </a:t>
            </a:r>
            <a:r>
              <a:rPr lang="en-US" sz="2400" dirty="0"/>
              <a:t>(freedom of speech, press, religion, </a:t>
            </a:r>
            <a:r>
              <a:rPr lang="en-US" sz="2400" dirty="0" smtClean="0"/>
              <a:t>protection </a:t>
            </a:r>
            <a:r>
              <a:rPr lang="en-US" sz="2400" dirty="0"/>
              <a:t>of property </a:t>
            </a:r>
            <a:r>
              <a:rPr lang="en-US" sz="2400" dirty="0" smtClean="0"/>
              <a:t>rights, etc.)</a:t>
            </a:r>
          </a:p>
          <a:p>
            <a:pPr marL="0" indent="0">
              <a:spcBef>
                <a:spcPts val="0"/>
              </a:spcBef>
              <a:buNone/>
            </a:pPr>
            <a:endParaRPr lang="en-US" sz="500" dirty="0"/>
          </a:p>
          <a:p>
            <a:pPr>
              <a:spcBef>
                <a:spcPts val="0"/>
              </a:spcBef>
            </a:pPr>
            <a:r>
              <a:rPr lang="en-US" b="1" dirty="0">
                <a:ln w="1905"/>
                <a:solidFill>
                  <a:schemeClr val="accent1"/>
                </a:solidFill>
                <a:effectLst>
                  <a:innerShdw blurRad="69850" dist="43180" dir="5400000">
                    <a:srgbClr val="000000">
                      <a:alpha val="65000"/>
                    </a:srgbClr>
                  </a:innerShdw>
                </a:effectLst>
              </a:rPr>
              <a:t>L</a:t>
            </a:r>
            <a:r>
              <a:rPr lang="en-US" b="1" dirty="0" smtClean="0">
                <a:ln w="1905"/>
                <a:solidFill>
                  <a:schemeClr val="accent1"/>
                </a:solidFill>
                <a:effectLst>
                  <a:innerShdw blurRad="69850" dist="43180" dir="5400000">
                    <a:srgbClr val="000000">
                      <a:alpha val="65000"/>
                    </a:srgbClr>
                  </a:innerShdw>
                </a:effectLst>
              </a:rPr>
              <a:t>imited </a:t>
            </a:r>
            <a:r>
              <a:rPr lang="en-US" b="1" dirty="0">
                <a:ln w="1905"/>
                <a:solidFill>
                  <a:schemeClr val="accent1"/>
                </a:solidFill>
                <a:effectLst>
                  <a:innerShdw blurRad="69850" dist="43180" dir="5400000">
                    <a:srgbClr val="000000">
                      <a:alpha val="65000"/>
                    </a:srgbClr>
                  </a:innerShdw>
                </a:effectLst>
              </a:rPr>
              <a:t>suffrage </a:t>
            </a:r>
            <a:endParaRPr lang="en-US" b="1" dirty="0" smtClean="0">
              <a:ln w="1905"/>
              <a:solidFill>
                <a:schemeClr val="accent1"/>
              </a:solidFill>
              <a:effectLst>
                <a:innerShdw blurRad="69850" dist="43180" dir="5400000">
                  <a:srgbClr val="000000">
                    <a:alpha val="65000"/>
                  </a:srgbClr>
                </a:innerShdw>
              </a:effectLst>
            </a:endParaRPr>
          </a:p>
          <a:p>
            <a:pPr lvl="1">
              <a:spcBef>
                <a:spcPts val="0"/>
              </a:spcBef>
            </a:pPr>
            <a:r>
              <a:rPr lang="en-US" dirty="0" smtClean="0"/>
              <a:t>Liberals  </a:t>
            </a:r>
            <a:r>
              <a:rPr lang="en-US" dirty="0"/>
              <a:t>“wanted political power to be concentrated in the hands of a safe and </a:t>
            </a:r>
            <a:r>
              <a:rPr lang="en-US" dirty="0" smtClean="0"/>
              <a:t>reliable—that </a:t>
            </a:r>
            <a:r>
              <a:rPr lang="en-US" dirty="0"/>
              <a:t>is a propertied and </a:t>
            </a:r>
            <a:r>
              <a:rPr lang="en-US" dirty="0" smtClean="0"/>
              <a:t>educated—middle </a:t>
            </a:r>
            <a:r>
              <a:rPr lang="en-US" dirty="0"/>
              <a:t>class (Perry </a:t>
            </a:r>
            <a:r>
              <a:rPr lang="en-US" dirty="0" smtClean="0"/>
              <a:t>491)</a:t>
            </a:r>
            <a:r>
              <a:rPr lang="en-US" dirty="0"/>
              <a:t> </a:t>
            </a:r>
          </a:p>
          <a:p>
            <a:pPr marL="451025" lvl="1" indent="0">
              <a:spcBef>
                <a:spcPts val="0"/>
              </a:spcBef>
              <a:buNone/>
            </a:pPr>
            <a:endParaRPr lang="en-US" sz="500" dirty="0" smtClean="0"/>
          </a:p>
          <a:p>
            <a:pPr>
              <a:spcBef>
                <a:spcPts val="0"/>
              </a:spcBef>
            </a:pPr>
            <a:r>
              <a:rPr lang="en-US" b="1" dirty="0" smtClean="0">
                <a:ln w="1905"/>
                <a:solidFill>
                  <a:schemeClr val="accent1"/>
                </a:solidFill>
                <a:effectLst>
                  <a:innerShdw blurRad="69850" dist="43180" dir="5400000">
                    <a:srgbClr val="000000">
                      <a:alpha val="65000"/>
                    </a:srgbClr>
                  </a:innerShdw>
                </a:effectLst>
              </a:rPr>
              <a:t>Written Constitution</a:t>
            </a:r>
          </a:p>
          <a:p>
            <a:pPr lvl="1">
              <a:spcBef>
                <a:spcPts val="0"/>
              </a:spcBef>
            </a:pPr>
            <a:r>
              <a:rPr lang="en-US" dirty="0" smtClean="0"/>
              <a:t>Favored carefully defined constitutions to best guarantee rights (ex. Declaration of Independence, Declaration of the Rights of Man)</a:t>
            </a:r>
          </a:p>
          <a:p>
            <a:pPr marL="451025" lvl="1" indent="0">
              <a:spcBef>
                <a:spcPts val="0"/>
              </a:spcBef>
              <a:buNone/>
            </a:pPr>
            <a:endParaRPr lang="en-US" sz="500" dirty="0" smtClean="0"/>
          </a:p>
          <a:p>
            <a:pPr>
              <a:spcBef>
                <a:spcPts val="0"/>
              </a:spcBef>
            </a:pPr>
            <a:r>
              <a:rPr lang="en-US" b="1" dirty="0" smtClean="0">
                <a:ln w="1905"/>
                <a:solidFill>
                  <a:schemeClr val="accent1"/>
                </a:solidFill>
                <a:effectLst>
                  <a:innerShdw blurRad="69850" dist="43180" dir="5400000">
                    <a:srgbClr val="000000">
                      <a:alpha val="65000"/>
                    </a:srgbClr>
                  </a:innerShdw>
                </a:effectLst>
              </a:rPr>
              <a:t>Contract Theory</a:t>
            </a:r>
          </a:p>
          <a:p>
            <a:pPr lvl="1">
              <a:spcBef>
                <a:spcPts val="0"/>
              </a:spcBef>
            </a:pPr>
            <a:r>
              <a:rPr lang="en-US" dirty="0" smtClean="0"/>
              <a:t>Right </a:t>
            </a:r>
            <a:r>
              <a:rPr lang="en-US" dirty="0"/>
              <a:t>to revolution if government violates compact </a:t>
            </a:r>
            <a:r>
              <a:rPr lang="en-US" dirty="0" smtClean="0"/>
              <a:t>(Riley)</a:t>
            </a:r>
          </a:p>
          <a:p>
            <a:pPr marL="451025" lvl="1" indent="0">
              <a:spcBef>
                <a:spcPts val="0"/>
              </a:spcBef>
              <a:buNone/>
            </a:pPr>
            <a:endParaRPr lang="en-US" sz="500" b="1" dirty="0" smtClean="0">
              <a:ln w="1905"/>
              <a:solidFill>
                <a:schemeClr val="accent1"/>
              </a:solidFill>
              <a:effectLst>
                <a:innerShdw blurRad="69850" dist="43180" dir="5400000">
                  <a:srgbClr val="000000">
                    <a:alpha val="65000"/>
                  </a:srgbClr>
                </a:innerShdw>
              </a:effectLst>
            </a:endParaRPr>
          </a:p>
          <a:p>
            <a:pPr>
              <a:spcBef>
                <a:spcPts val="0"/>
              </a:spcBef>
            </a:pPr>
            <a:r>
              <a:rPr lang="en-US" b="1" dirty="0" smtClean="0">
                <a:ln w="1905"/>
                <a:solidFill>
                  <a:schemeClr val="accent1"/>
                </a:solidFill>
                <a:effectLst>
                  <a:innerShdw blurRad="69850" dist="43180" dir="5400000">
                    <a:srgbClr val="000000">
                      <a:alpha val="65000"/>
                    </a:srgbClr>
                  </a:innerShdw>
                </a:effectLst>
              </a:rPr>
              <a:t>Did not support Democracy</a:t>
            </a:r>
            <a:r>
              <a:rPr lang="en-US" sz="2400" dirty="0" smtClean="0"/>
              <a:t>– democrats willing to endorse violence to accomplish goals (Baldwin)</a:t>
            </a:r>
            <a:endParaRPr lang="en-US" sz="2400" dirty="0"/>
          </a:p>
          <a:p>
            <a:endParaRPr lang="en-US" dirty="0"/>
          </a:p>
        </p:txBody>
      </p:sp>
    </p:spTree>
    <p:extLst>
      <p:ext uri="{BB962C8B-B14F-4D97-AF65-F5344CB8AC3E}">
        <p14:creationId xmlns:p14="http://schemas.microsoft.com/office/powerpoint/2010/main" val="154484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2787942-1">
  <a:themeElements>
    <a:clrScheme name="Custom 4">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0000FF"/>
      </a:hlink>
      <a:folHlink>
        <a:srgbClr val="7030A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63CEF8-E427-41A3-B701-02CD4579E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Module</Template>
  <TotalTime>0</TotalTime>
  <Words>2634</Words>
  <Application>Microsoft Office PowerPoint</Application>
  <PresentationFormat>Custom</PresentationFormat>
  <Paragraphs>299</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Constantia</vt:lpstr>
      <vt:lpstr>Corbel</vt:lpstr>
      <vt:lpstr>Wingdings</vt:lpstr>
      <vt:lpstr>TS102787942-1</vt:lpstr>
      <vt:lpstr>PowerPoint Presentation</vt:lpstr>
      <vt:lpstr>The Origins</vt:lpstr>
      <vt:lpstr>Romanticism (philosophy)</vt:lpstr>
      <vt:lpstr>Influence of Romanticism</vt:lpstr>
      <vt:lpstr>Conservatism </vt:lpstr>
      <vt:lpstr>Conservatives </vt:lpstr>
      <vt:lpstr>Influence of Conservatism </vt:lpstr>
      <vt:lpstr>Liberalism </vt:lpstr>
      <vt:lpstr>Political Liberalism</vt:lpstr>
      <vt:lpstr>Economic Liberalism: Political Economists</vt:lpstr>
      <vt:lpstr>Liberalism vs. Conservatism </vt:lpstr>
      <vt:lpstr>Utilitarianism </vt:lpstr>
      <vt:lpstr>John Stuart Mill (1806-1873)</vt:lpstr>
      <vt:lpstr>Utopian Socialists</vt:lpstr>
      <vt:lpstr>Saint-Simon (1760-1825)</vt:lpstr>
      <vt:lpstr>Charles Fourier (1772-1838)</vt:lpstr>
      <vt:lpstr>Robert Owen (1771-1851)</vt:lpstr>
      <vt:lpstr>Quote Identification QUIZ </vt:lpstr>
      <vt:lpstr>Correct! You know your stuff!</vt:lpstr>
      <vt:lpstr>Oops! Incorrect</vt:lpstr>
      <vt:lpstr>Fun Links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2013-01-10T05:42:19Z</dcterms:created>
  <dcterms:modified xsi:type="dcterms:W3CDTF">2013-01-15T20:00:47Z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TC027879429991</vt:lpwstr>
  </property>
</Properties>
</file>